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28"/>
  </p:notesMasterIdLst>
  <p:sldIdLst>
    <p:sldId id="256" r:id="rId5"/>
    <p:sldId id="262" r:id="rId6"/>
    <p:sldId id="328" r:id="rId7"/>
    <p:sldId id="387" r:id="rId8"/>
    <p:sldId id="391" r:id="rId9"/>
    <p:sldId id="390" r:id="rId10"/>
    <p:sldId id="393" r:id="rId11"/>
    <p:sldId id="394" r:id="rId12"/>
    <p:sldId id="396" r:id="rId13"/>
    <p:sldId id="397" r:id="rId14"/>
    <p:sldId id="395" r:id="rId15"/>
    <p:sldId id="398" r:id="rId16"/>
    <p:sldId id="399" r:id="rId17"/>
    <p:sldId id="402" r:id="rId18"/>
    <p:sldId id="324" r:id="rId19"/>
    <p:sldId id="389" r:id="rId20"/>
    <p:sldId id="379" r:id="rId21"/>
    <p:sldId id="381" r:id="rId22"/>
    <p:sldId id="380" r:id="rId23"/>
    <p:sldId id="401" r:id="rId24"/>
    <p:sldId id="400" r:id="rId25"/>
    <p:sldId id="403" r:id="rId26"/>
    <p:sldId id="404"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Osbor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709"/>
    <a:srgbClr val="A50021"/>
    <a:srgbClr val="990033"/>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35" autoAdjust="0"/>
    <p:restoredTop sz="82930" autoAdjust="0"/>
  </p:normalViewPr>
  <p:slideViewPr>
    <p:cSldViewPr snapToGrid="0">
      <p:cViewPr varScale="1">
        <p:scale>
          <a:sx n="61" d="100"/>
          <a:sy n="61" d="100"/>
        </p:scale>
        <p:origin x="384"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715687-93D0-A337-119E-7846655F62C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F5F634E3-158F-A67D-7404-2D3B390D04B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E95CA9D-8633-48D0-86B4-4632AD7DD986}" type="datetimeFigureOut">
              <a:rPr lang="en-CA"/>
              <a:t>2024-07-18</a:t>
            </a:fld>
            <a:endParaRPr lang="en-CA"/>
          </a:p>
        </p:txBody>
      </p:sp>
      <p:sp>
        <p:nvSpPr>
          <p:cNvPr id="4" name="Slide Image Placeholder 3">
            <a:extLst>
              <a:ext uri="{FF2B5EF4-FFF2-40B4-BE49-F238E27FC236}">
                <a16:creationId xmlns:a16="http://schemas.microsoft.com/office/drawing/2014/main" id="{6165B934-B012-1ECB-88E3-5F7C1F90155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D25CCD68-6BFA-A69B-3AFD-AE781CEC8B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Cliquez pour modifier les styles de texte du Master</a:t>
            </a:r>
          </a:p>
          <a:p>
            <a:pPr lvl="1"/>
            <a:r>
              <a:rPr lang="en-US" noProof="0"/>
              <a:t>Deuxième niveau</a:t>
            </a:r>
          </a:p>
          <a:p>
            <a:pPr lvl="2"/>
            <a:r>
              <a:rPr lang="en-US" noProof="0"/>
              <a:t>Troisième niveau</a:t>
            </a:r>
          </a:p>
          <a:p>
            <a:pPr lvl="3"/>
            <a:r>
              <a:rPr lang="en-US" noProof="0"/>
              <a:t>Quatrième niveau</a:t>
            </a:r>
          </a:p>
          <a:p>
            <a:pPr lvl="4"/>
            <a:r>
              <a:rPr lang="en-US" noProof="0"/>
              <a:t>Cinquième niveau</a:t>
            </a:r>
            <a:endParaRPr lang="en-CA" noProof="0"/>
          </a:p>
        </p:txBody>
      </p:sp>
      <p:sp>
        <p:nvSpPr>
          <p:cNvPr id="6" name="Footer Placeholder 5">
            <a:extLst>
              <a:ext uri="{FF2B5EF4-FFF2-40B4-BE49-F238E27FC236}">
                <a16:creationId xmlns:a16="http://schemas.microsoft.com/office/drawing/2014/main" id="{1066714E-C456-F610-A858-92459CCA2A2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1F8F3EC1-2C30-3381-1FDB-565796208C4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949091E-3788-4561-AD23-D8B6D497A1AF}" type="slidenum">
              <a:rPr lang="en-CA" altLang="en-US"/>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B116EE-B712-6BAC-550D-23C66BA1AE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A440B12-2E91-9F08-5A04-C4EFED533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5A2F144D-F831-DD81-6868-154F8EEC57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4A63AD-A522-496C-BD44-33AD5859A5F2}"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D34134C-B3D2-DC9F-C0D3-D63DC7B575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AC0B2DC-0493-75A9-9A09-E85621CB20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Slide Number Placeholder 3">
            <a:extLst>
              <a:ext uri="{FF2B5EF4-FFF2-40B4-BE49-F238E27FC236}">
                <a16:creationId xmlns:a16="http://schemas.microsoft.com/office/drawing/2014/main" id="{945D83EB-2A21-75ED-F3BE-AF6FFF2FCD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00E1FE8-B597-4BB7-B8A8-3E57FA88C290}" type="slidenum">
              <a:rPr lang="en-CA" altLang="en-US" smtClean="0"/>
              <a:t>11</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603ABC6-33C5-5527-BBA3-37CB3E39FC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F182E85-8B60-94E2-D6D1-0982775CD9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1C1D1F"/>
                </a:solidFill>
                <a:latin typeface="Nunito" pitchFamily="2" charset="0"/>
              </a:rPr>
              <a:t>Les résultats de cette étude sont largement cohérents avec les études récentes sur le A(H5N1) chez les furets, ainsi qu'avec les rapports antérieurs faisant état de maladies humaines graves dues à ce virus. Ces résultats suggèrent également que les virus A(H5N1) actuels devraient subir des modifications génétiques pour se propager plus facilement via les gouttelettes respiratoires, ce qui est rassurant. Une propagation efficace par gouttelettes respiratoires, comme celle observée avec les virus de la grippe saisonnière, est nécessaire pour qu'il y ait une propagation soutenue de personne à personne. Ces résultats ne modifient pas l'évaluation du risque immédiat faite par les CDC pour le grand public qui n'a pas été exposé à des animaux, qui est faible.</a:t>
            </a:r>
            <a:endParaRPr lang="en-CA" altLang="en-US"/>
          </a:p>
        </p:txBody>
      </p:sp>
      <p:sp>
        <p:nvSpPr>
          <p:cNvPr id="41988" name="Slide Number Placeholder 3">
            <a:extLst>
              <a:ext uri="{FF2B5EF4-FFF2-40B4-BE49-F238E27FC236}">
                <a16:creationId xmlns:a16="http://schemas.microsoft.com/office/drawing/2014/main" id="{67E7BB68-174F-E6F6-6EB7-467AED2376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57426DE-98FC-4CA5-AB8C-D3A48FEFF3C1}" type="slidenum">
              <a:rPr lang="en-CA" altLang="en-US" smtClean="0"/>
              <a:t>13</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C4063FB-9109-6725-6369-36D6F2A23A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44FAC09-2D40-D4F1-ED4C-308E03E80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5060" name="Slide Number Placeholder 3">
            <a:extLst>
              <a:ext uri="{FF2B5EF4-FFF2-40B4-BE49-F238E27FC236}">
                <a16:creationId xmlns:a16="http://schemas.microsoft.com/office/drawing/2014/main" id="{3880E303-B4C4-6E15-84A5-F65CB7CA75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1E13A4-469A-4741-A6C1-87403735ACD7}" type="slidenum">
              <a:rPr lang="en-CA" altLang="en-US" smtClean="0"/>
              <a:t>15</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CC615BD-5A25-8F53-B799-FCE4624FF1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503E279-3062-E674-B950-0C4752E146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solidFill>
                <a:srgbClr val="333333"/>
              </a:solidFill>
              <a:latin typeface="Helvetica Neue"/>
            </a:endParaRPr>
          </a:p>
        </p:txBody>
      </p:sp>
      <p:sp>
        <p:nvSpPr>
          <p:cNvPr id="47108" name="Slide Number Placeholder 3">
            <a:extLst>
              <a:ext uri="{FF2B5EF4-FFF2-40B4-BE49-F238E27FC236}">
                <a16:creationId xmlns:a16="http://schemas.microsoft.com/office/drawing/2014/main" id="{25A495DD-CAC4-8F02-1DBF-6C3902DD36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86B9B4-1A62-48BE-A36B-A7EEA519AD3A}" type="slidenum">
              <a:rPr lang="en-CA" altLang="en-US" smtClean="0"/>
              <a:t>16</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2E1309C-8733-14EC-E335-DA85866574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CB78504-891D-6E99-0EA4-CBBF953102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9156" name="Slide Number Placeholder 3">
            <a:extLst>
              <a:ext uri="{FF2B5EF4-FFF2-40B4-BE49-F238E27FC236}">
                <a16:creationId xmlns:a16="http://schemas.microsoft.com/office/drawing/2014/main" id="{52AFD852-6D92-63F4-7B4E-A557657995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089AA0-C84F-4D62-8AA1-B08AE8608CB0}" type="slidenum">
              <a:rPr lang="en-US" altLang="en-US" smtClean="0"/>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7EE1A6B-B9B6-FC70-B7A7-23FD66EB4E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50587A84-DC05-CD7B-A5FC-2CB6F48F9C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8335EBAA-3819-F548-2103-5A4D9C67FE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697C7B-21CB-4E7D-9275-1FDAD584CCDA}" type="slidenum">
              <a:rPr lang="en-US" altLang="en-US" smtClean="0"/>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ACE7C93-A9A7-A093-9173-BE5769B1F9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4C1AFA7-EE63-4854-8FFE-437E97FE6D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US" altLang="en-US"/>
              <a:t> </a:t>
            </a:r>
            <a:endParaRPr lang="en-CA" altLang="en-US"/>
          </a:p>
        </p:txBody>
      </p:sp>
      <p:sp>
        <p:nvSpPr>
          <p:cNvPr id="53252" name="Slide Number Placeholder 3">
            <a:extLst>
              <a:ext uri="{FF2B5EF4-FFF2-40B4-BE49-F238E27FC236}">
                <a16:creationId xmlns:a16="http://schemas.microsoft.com/office/drawing/2014/main" id="{029AE873-566A-5A53-9FA5-2A949C4B9A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84C743-50E0-4665-9EDA-282013F34531}" type="slidenum">
              <a:rPr lang="en-CA" altLang="en-US" smtClean="0"/>
              <a:t>19</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20695FD-184E-B75D-13BB-5576A64FD2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DF2C0BA-02F3-A606-DDD8-1968726D84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Les vers à vis sont très sensibles aux températures glaciales ou aux longues périodes de températures proches du point de congélation. Ces organismes sont saisonniers dans certaines régions et peuvent se répandre dans des climats plus froids pendant l'été. Les conditions environnementales idéales pour la survie et l'activité sont des températures de 25-30°C et une humidité relative de 30-70%. </a:t>
            </a:r>
            <a:endParaRPr lang="en-CA" altLang="en-US"/>
          </a:p>
        </p:txBody>
      </p:sp>
      <p:sp>
        <p:nvSpPr>
          <p:cNvPr id="58372" name="Slide Number Placeholder 3">
            <a:extLst>
              <a:ext uri="{FF2B5EF4-FFF2-40B4-BE49-F238E27FC236}">
                <a16:creationId xmlns:a16="http://schemas.microsoft.com/office/drawing/2014/main" id="{21E9C1DB-974D-E510-C3F2-2828D1608F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4ADF0F-E165-4625-8128-F82D572DF1EF}" type="slidenum">
              <a:rPr lang="en-CA" altLang="en-US" smtClean="0"/>
              <a:t>23</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5899ACC-A9BA-5CFC-EE3C-F48235775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5F037A6-349E-EDFE-E1B6-B6566AB82B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1508" name="Slide Number Placeholder 3">
            <a:extLst>
              <a:ext uri="{FF2B5EF4-FFF2-40B4-BE49-F238E27FC236}">
                <a16:creationId xmlns:a16="http://schemas.microsoft.com/office/drawing/2014/main" id="{90871F46-AA10-B3EB-7C8C-D213DD748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C6CA0F-F6D6-48CB-8A5A-5B58EE393D00}" type="slidenum">
              <a:rPr lang="en-CA" altLang="en-US" smtClean="0"/>
              <a:t>2</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5FF37B8-8DD0-EC6E-6874-99D6998F66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6DA804F-6649-D4DC-77B9-707DFFB582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3556" name="Slide Number Placeholder 3">
            <a:extLst>
              <a:ext uri="{FF2B5EF4-FFF2-40B4-BE49-F238E27FC236}">
                <a16:creationId xmlns:a16="http://schemas.microsoft.com/office/drawing/2014/main" id="{EFAFDDBC-8EC4-4A3A-F595-B6BDC836AD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3DE2F3-F8EB-45C5-A66E-03E0ACD1E491}" type="slidenum">
              <a:rPr lang="en-CA" altLang="en-US" smtClean="0"/>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1CFD140-5333-7E6A-C8B4-B0DB6F3553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828D28F-4950-E200-CBDA-B3A8CEE5EE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L'Iowa est le plus préoccupant en raison de la taille massive des exploitations et de la forte densité d'élevages de volailles, de porcs et de vaches laitières dans le nord-ouest de l'État.</a:t>
            </a:r>
          </a:p>
        </p:txBody>
      </p:sp>
      <p:sp>
        <p:nvSpPr>
          <p:cNvPr id="26628" name="Slide Number Placeholder 3">
            <a:extLst>
              <a:ext uri="{FF2B5EF4-FFF2-40B4-BE49-F238E27FC236}">
                <a16:creationId xmlns:a16="http://schemas.microsoft.com/office/drawing/2014/main" id="{5F93B3E5-C198-C441-39E8-344EEA1CAC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DFF854-C798-4357-A866-8EDCDC2A1FF8}" type="slidenum">
              <a:rPr lang="en-CA" altLang="en-US" smtClean="0"/>
              <a:t>5</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675094F-428A-729C-2A46-5193EBD01D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7D1E288-E34E-4199-93C4-6E72263CE6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8676" name="Slide Number Placeholder 3">
            <a:extLst>
              <a:ext uri="{FF2B5EF4-FFF2-40B4-BE49-F238E27FC236}">
                <a16:creationId xmlns:a16="http://schemas.microsoft.com/office/drawing/2014/main" id="{45B8820D-2A56-D24D-1484-D0ADBACC39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8A9DE9-521E-4D1B-8148-46A00F9D4D6F}" type="slidenum">
              <a:rPr lang="en-CA" altLang="en-US" smtClean="0"/>
              <a:t>6</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33C21D2-2A4A-AE56-4F29-FC335A5594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FC8DA2C-6BCC-1C4A-76D2-9D77AA1448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Durée de la séropositivité = 3 à 6 semaines, 30 jours après la détection par un test négatif.</a:t>
            </a:r>
          </a:p>
          <a:p>
            <a:endParaRPr lang="en-US" altLang="en-US"/>
          </a:p>
          <a:p>
            <a:r>
              <a:rPr lang="en-US" altLang="en-US"/>
              <a:t>Les vaches laitières en lactation provenant de troupeaux qui ont été testés positifs à l'influenza A ne sont pas éligibles pour les mouvements inter-États pendant trente (30) jours à compter du prélèvement le plus récent d'un échantillon positif sur un animal du troupeau. </a:t>
            </a:r>
            <a:r>
              <a:rPr lang="en-US" altLang="en-US" b="1"/>
              <a:t>Après cette période de 30 jours, les animaux doivent être testés à nouveau pour pouvoir être déplacés.</a:t>
            </a:r>
            <a:endParaRPr lang="en-CA" altLang="en-US" b="1"/>
          </a:p>
        </p:txBody>
      </p:sp>
      <p:sp>
        <p:nvSpPr>
          <p:cNvPr id="30724" name="Slide Number Placeholder 3">
            <a:extLst>
              <a:ext uri="{FF2B5EF4-FFF2-40B4-BE49-F238E27FC236}">
                <a16:creationId xmlns:a16="http://schemas.microsoft.com/office/drawing/2014/main" id="{C5E17DD6-39AC-F847-4093-C21B10C7C3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8209ED-CE1E-42C9-9FCC-F6DC68580268}" type="slidenum">
              <a:rPr lang="en-CA" altLang="en-US" smtClean="0"/>
              <a:t>7</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9884485-0F32-4914-1EE9-F4923EFED2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CA4C63D-3BDE-4429-2779-3B275CF322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2772" name="Slide Number Placeholder 3">
            <a:extLst>
              <a:ext uri="{FF2B5EF4-FFF2-40B4-BE49-F238E27FC236}">
                <a16:creationId xmlns:a16="http://schemas.microsoft.com/office/drawing/2014/main" id="{43652B65-FCA0-A7F1-B7D3-AA8CA1B72D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B43FF46-2C6D-4B33-A6D1-6AF4F332E1C4}" type="slidenum">
              <a:rPr lang="en-CA" altLang="en-US" smtClean="0"/>
              <a:t>8</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EAD264F-C6F4-14BF-4096-A732F040CB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F8B96FA-68AA-A7F4-7417-077C50819F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4820" name="Slide Number Placeholder 3">
            <a:extLst>
              <a:ext uri="{FF2B5EF4-FFF2-40B4-BE49-F238E27FC236}">
                <a16:creationId xmlns:a16="http://schemas.microsoft.com/office/drawing/2014/main" id="{59A22E7B-1648-71B0-8188-E7512830E5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4731BE-2F6D-4C87-8CA7-EE0BC7E6E681}" type="slidenum">
              <a:rPr lang="en-CA" altLang="en-US" smtClean="0"/>
              <a:t>9</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3124498-7E57-60F2-E91B-0FF2AB488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498F734-0AAC-80C3-ADFA-86AA7DB01C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z="1800">
                <a:solidFill>
                  <a:srgbClr val="000000"/>
                </a:solidFill>
                <a:latin typeface="Symbol" panose="05050102010706020507" pitchFamily="18" charset="2"/>
              </a:rPr>
              <a:t>Grande variabilité du tableau clinique entre les exploitations, dans celles incluses dans l'enquête de l'USDA (avril - juin 8</a:t>
            </a:r>
            <a:r>
              <a:rPr lang="en-CA" altLang="en-US" sz="1800" baseline="30000">
                <a:solidFill>
                  <a:srgbClr val="000000"/>
                </a:solidFill>
                <a:latin typeface="Symbol" panose="05050102010706020507" pitchFamily="18" charset="2"/>
              </a:rPr>
              <a:t>th</a:t>
            </a:r>
            <a:r>
              <a:rPr lang="en-CA" altLang="en-US" sz="1800">
                <a:solidFill>
                  <a:srgbClr val="000000"/>
                </a:solidFill>
                <a:latin typeface="Symbol" panose="05050102010706020507" pitchFamily="18" charset="2"/>
              </a:rPr>
              <a:t> ) Morbidité&lt;10% et abattage inférieur ou égal à 2%.</a:t>
            </a:r>
          </a:p>
          <a:p>
            <a:endParaRPr lang="en-CA" altLang="en-US" sz="1800">
              <a:solidFill>
                <a:srgbClr val="000000"/>
              </a:solidFill>
              <a:latin typeface="Symbol" panose="05050102010706020507" pitchFamily="18" charset="2"/>
            </a:endParaRPr>
          </a:p>
          <a:p>
            <a:r>
              <a:rPr lang="en-CA" altLang="en-US" sz="1800">
                <a:solidFill>
                  <a:srgbClr val="000000"/>
                </a:solidFill>
                <a:latin typeface="Symbol" panose="05050102010706020507" pitchFamily="18" charset="2"/>
              </a:rPr>
              <a:t>Le séquençage du génome entier indique qu'il s'agit d'un seul débordement suivi de mouvements d'animaux. </a:t>
            </a:r>
          </a:p>
          <a:p>
            <a:endParaRPr lang="en-CA" altLang="en-US" sz="1800">
              <a:solidFill>
                <a:srgbClr val="000000"/>
              </a:solidFill>
              <a:latin typeface="Symbol" panose="05050102010706020507" pitchFamily="18" charset="2"/>
            </a:endParaRPr>
          </a:p>
          <a:p>
            <a:r>
              <a:rPr lang="en-US" altLang="en-US" sz="1800">
                <a:solidFill>
                  <a:srgbClr val="000000"/>
                </a:solidFill>
              </a:rPr>
              <a:t>-&gt;20% des exploitations ont reçu du bétail dans les 30 jours suivant l'apparition des signes cliniques ; et-&gt;60% des exploitations ont continué à déplacer les animaux hors de l'exploitation après l'apparition des signes cliniques.</a:t>
            </a:r>
          </a:p>
          <a:p>
            <a:endParaRPr lang="en-CA" altLang="en-US"/>
          </a:p>
          <a:p>
            <a:r>
              <a:rPr lang="en-CA" altLang="en-US"/>
              <a:t>Des équipements et du personnel communs, ainsi que des visiteurs fréquents, sont présents dans les exploitations touchées. </a:t>
            </a:r>
          </a:p>
          <a:p>
            <a:endParaRPr lang="en-CA" altLang="en-US"/>
          </a:p>
          <a:p>
            <a:r>
              <a:rPr lang="en-CA" altLang="en-US"/>
              <a:t>Autres espèces - 80% ont des chats, 50% ont des chats malades ou morts. 20 % ont des poulets ou d'autres volailles, tous ceux qui ont des volailles ont des volailles malades ou mortes.</a:t>
            </a:r>
          </a:p>
          <a:p>
            <a:endParaRPr lang="en-CA" altLang="en-US"/>
          </a:p>
          <a:p>
            <a:r>
              <a:rPr lang="en-CA" altLang="en-US"/>
              <a:t>Toutes les exploitations ont des oiseaux sauvages, 29% avaient des oiseaux malades ou morts dans l'exploitation dans les 30 jours précédant l'apparition de la maladie clinique.</a:t>
            </a:r>
          </a:p>
          <a:p>
            <a:endParaRPr lang="en-CA" altLang="en-US"/>
          </a:p>
          <a:p>
            <a:r>
              <a:rPr lang="en-CA" altLang="en-US"/>
              <a:t>50 % ont des équipements partagés et 50 % ne les nettoient pas entre chaque utilisation.</a:t>
            </a:r>
          </a:p>
          <a:p>
            <a:endParaRPr lang="en-CA" altLang="en-US"/>
          </a:p>
          <a:p>
            <a:r>
              <a:rPr lang="en-CA" altLang="en-US"/>
              <a:t>25 % Le fumier est manipulé avec le même équipement que celui utilisé pour l'alimentation animale.</a:t>
            </a:r>
          </a:p>
          <a:p>
            <a:endParaRPr lang="en-CA" altLang="en-US"/>
          </a:p>
          <a:p>
            <a:endParaRPr lang="en-CA" altLang="en-US"/>
          </a:p>
          <a:p>
            <a:endParaRPr lang="en-CA" altLang="en-US"/>
          </a:p>
        </p:txBody>
      </p:sp>
      <p:sp>
        <p:nvSpPr>
          <p:cNvPr id="36868" name="Slide Number Placeholder 3">
            <a:extLst>
              <a:ext uri="{FF2B5EF4-FFF2-40B4-BE49-F238E27FC236}">
                <a16:creationId xmlns:a16="http://schemas.microsoft.com/office/drawing/2014/main" id="{9079A398-D3DF-FBE2-3109-F6F959A9B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1D0998-AA40-4D87-92AF-C8269D87BD53}" type="slidenum">
              <a:rPr lang="en-CA" altLang="en-US" smtClean="0"/>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5C2177-4729-AF64-E953-6F6E8E4516D2}"/>
              </a:ext>
            </a:extLst>
          </p:cNvPr>
          <p:cNvSpPr>
            <a:spLocks noGrp="1"/>
          </p:cNvSpPr>
          <p:nvPr>
            <p:ph type="dt" sz="half" idx="10"/>
          </p:nvPr>
        </p:nvSpPr>
        <p:spPr/>
        <p:txBody>
          <a:bodyPr/>
          <a:lstStyle>
            <a:lvl1pPr>
              <a:defRPr/>
            </a:lvl1pPr>
          </a:lstStyle>
          <a:p>
            <a:pPr>
              <a:defRPr/>
            </a:pPr>
            <a:fld id="{98BA3F82-3663-4C47-91E6-4DD42679F2E6}" type="datetime1">
              <a:rPr lang="en-US"/>
              <a:pPr>
                <a:defRPr/>
              </a:pPr>
              <a:t>7/18/2024</a:t>
            </a:fld>
            <a:endParaRPr lang="en-US"/>
          </a:p>
        </p:txBody>
      </p:sp>
      <p:sp>
        <p:nvSpPr>
          <p:cNvPr id="5" name="Footer Placeholder 4">
            <a:extLst>
              <a:ext uri="{FF2B5EF4-FFF2-40B4-BE49-F238E27FC236}">
                <a16:creationId xmlns:a16="http://schemas.microsoft.com/office/drawing/2014/main" id="{3FE09025-9DCC-1A31-9C2D-B90C659F3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F2024E-0965-04AF-C001-DE3DC2991888}"/>
              </a:ext>
            </a:extLst>
          </p:cNvPr>
          <p:cNvSpPr>
            <a:spLocks noGrp="1"/>
          </p:cNvSpPr>
          <p:nvPr>
            <p:ph type="sldNum" sz="quarter" idx="12"/>
          </p:nvPr>
        </p:nvSpPr>
        <p:spPr/>
        <p:txBody>
          <a:bodyPr/>
          <a:lstStyle>
            <a:lvl1pPr>
              <a:defRPr/>
            </a:lvl1pPr>
          </a:lstStyle>
          <a:p>
            <a:pPr>
              <a:defRPr/>
            </a:pPr>
            <a:fld id="{26BFAF98-4DA8-476E-BE52-B6EE440A760C}" type="slidenum">
              <a:rPr lang="en-US" altLang="en-US"/>
              <a:pPr>
                <a:defRPr/>
              </a:pPr>
              <a:t>‹#›</a:t>
            </a:fld>
            <a:endParaRPr lang="en-US" altLang="en-US"/>
          </a:p>
        </p:txBody>
      </p:sp>
    </p:spTree>
    <p:extLst>
      <p:ext uri="{BB962C8B-B14F-4D97-AF65-F5344CB8AC3E}">
        <p14:creationId xmlns:p14="http://schemas.microsoft.com/office/powerpoint/2010/main" val="320548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A20CD-94CF-2A8A-D83F-05FE6CE44179}"/>
              </a:ext>
            </a:extLst>
          </p:cNvPr>
          <p:cNvSpPr>
            <a:spLocks noGrp="1"/>
          </p:cNvSpPr>
          <p:nvPr>
            <p:ph type="dt" sz="half" idx="10"/>
          </p:nvPr>
        </p:nvSpPr>
        <p:spPr/>
        <p:txBody>
          <a:bodyPr/>
          <a:lstStyle>
            <a:lvl1pPr>
              <a:defRPr/>
            </a:lvl1pPr>
          </a:lstStyle>
          <a:p>
            <a:pPr>
              <a:defRPr/>
            </a:pPr>
            <a:fld id="{312A192E-0A5D-4B16-B704-D9282342DEB2}" type="datetime1">
              <a:rPr lang="en-US"/>
              <a:pPr>
                <a:defRPr/>
              </a:pPr>
              <a:t>7/18/2024</a:t>
            </a:fld>
            <a:endParaRPr lang="en-US"/>
          </a:p>
        </p:txBody>
      </p:sp>
      <p:sp>
        <p:nvSpPr>
          <p:cNvPr id="5" name="Footer Placeholder 4">
            <a:extLst>
              <a:ext uri="{FF2B5EF4-FFF2-40B4-BE49-F238E27FC236}">
                <a16:creationId xmlns:a16="http://schemas.microsoft.com/office/drawing/2014/main" id="{88DD210F-C850-56D3-8DBD-1A76F75372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0B598E-3260-BB03-04D3-9DD528E0072A}"/>
              </a:ext>
            </a:extLst>
          </p:cNvPr>
          <p:cNvSpPr>
            <a:spLocks noGrp="1"/>
          </p:cNvSpPr>
          <p:nvPr>
            <p:ph type="sldNum" sz="quarter" idx="12"/>
          </p:nvPr>
        </p:nvSpPr>
        <p:spPr/>
        <p:txBody>
          <a:bodyPr/>
          <a:lstStyle>
            <a:lvl1pPr>
              <a:defRPr/>
            </a:lvl1pPr>
          </a:lstStyle>
          <a:p>
            <a:pPr>
              <a:defRPr/>
            </a:pPr>
            <a:fld id="{9F185004-E429-4333-AFD3-38B0A7D7B1F1}" type="slidenum">
              <a:rPr lang="en-US" altLang="en-US"/>
              <a:pPr>
                <a:defRPr/>
              </a:pPr>
              <a:t>‹#›</a:t>
            </a:fld>
            <a:endParaRPr lang="en-US" altLang="en-US"/>
          </a:p>
        </p:txBody>
      </p:sp>
    </p:spTree>
    <p:extLst>
      <p:ext uri="{BB962C8B-B14F-4D97-AF65-F5344CB8AC3E}">
        <p14:creationId xmlns:p14="http://schemas.microsoft.com/office/powerpoint/2010/main" val="138789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596B9-342E-FE40-CFE6-F4A9CAF92546}"/>
              </a:ext>
            </a:extLst>
          </p:cNvPr>
          <p:cNvSpPr>
            <a:spLocks noGrp="1"/>
          </p:cNvSpPr>
          <p:nvPr>
            <p:ph type="dt" sz="half" idx="10"/>
          </p:nvPr>
        </p:nvSpPr>
        <p:spPr/>
        <p:txBody>
          <a:bodyPr/>
          <a:lstStyle>
            <a:lvl1pPr>
              <a:defRPr/>
            </a:lvl1pPr>
          </a:lstStyle>
          <a:p>
            <a:pPr>
              <a:defRPr/>
            </a:pPr>
            <a:fld id="{B76B3371-7685-4130-9503-DB962C72C709}" type="datetime1">
              <a:rPr lang="en-US"/>
              <a:pPr>
                <a:defRPr/>
              </a:pPr>
              <a:t>7/18/2024</a:t>
            </a:fld>
            <a:endParaRPr lang="en-US"/>
          </a:p>
        </p:txBody>
      </p:sp>
      <p:sp>
        <p:nvSpPr>
          <p:cNvPr id="5" name="Footer Placeholder 4">
            <a:extLst>
              <a:ext uri="{FF2B5EF4-FFF2-40B4-BE49-F238E27FC236}">
                <a16:creationId xmlns:a16="http://schemas.microsoft.com/office/drawing/2014/main" id="{9D966881-B8B1-A179-7D90-7A383BA88C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5E4101-DDC2-8C0B-AFA4-1EFDE3839A13}"/>
              </a:ext>
            </a:extLst>
          </p:cNvPr>
          <p:cNvSpPr>
            <a:spLocks noGrp="1"/>
          </p:cNvSpPr>
          <p:nvPr>
            <p:ph type="sldNum" sz="quarter" idx="12"/>
          </p:nvPr>
        </p:nvSpPr>
        <p:spPr/>
        <p:txBody>
          <a:bodyPr/>
          <a:lstStyle>
            <a:lvl1pPr>
              <a:defRPr/>
            </a:lvl1pPr>
          </a:lstStyle>
          <a:p>
            <a:pPr>
              <a:defRPr/>
            </a:pPr>
            <a:fld id="{FA2845B9-265D-4253-AD72-18798D043F23}" type="slidenum">
              <a:rPr lang="en-US" altLang="en-US"/>
              <a:pPr>
                <a:defRPr/>
              </a:pPr>
              <a:t>‹#›</a:t>
            </a:fld>
            <a:endParaRPr lang="en-US" altLang="en-US"/>
          </a:p>
        </p:txBody>
      </p:sp>
    </p:spTree>
    <p:extLst>
      <p:ext uri="{BB962C8B-B14F-4D97-AF65-F5344CB8AC3E}">
        <p14:creationId xmlns:p14="http://schemas.microsoft.com/office/powerpoint/2010/main" val="673311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029D5FFE-ADAC-0B2A-CF4D-5BFF990CDF68}"/>
              </a:ext>
            </a:extLst>
          </p:cNvPr>
          <p:cNvSpPr>
            <a:spLocks noGrp="1"/>
          </p:cNvSpPr>
          <p:nvPr>
            <p:ph type="sldNum" sz="quarter" idx="14"/>
          </p:nvPr>
        </p:nvSpPr>
        <p:spPr/>
        <p:txBody>
          <a:bodyPr/>
          <a:lstStyle>
            <a:lvl1pPr>
              <a:defRPr/>
            </a:lvl1pPr>
          </a:lstStyle>
          <a:p>
            <a:pPr>
              <a:defRPr/>
            </a:pPr>
            <a:fld id="{68678C35-086D-4198-975D-7CAE096F9A66}" type="slidenum">
              <a:rPr lang="en-US" altLang="en-US"/>
              <a:pPr>
                <a:defRPr/>
              </a:pPr>
              <a:t>‹#›</a:t>
            </a:fld>
            <a:endParaRPr lang="en-US" altLang="en-US"/>
          </a:p>
        </p:txBody>
      </p:sp>
    </p:spTree>
    <p:extLst>
      <p:ext uri="{BB962C8B-B14F-4D97-AF65-F5344CB8AC3E}">
        <p14:creationId xmlns:p14="http://schemas.microsoft.com/office/powerpoint/2010/main" val="335003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D72696-DE0C-32DE-422F-A83FD0836FBB}"/>
              </a:ext>
            </a:extLst>
          </p:cNvPr>
          <p:cNvSpPr>
            <a:spLocks noChangeArrowheads="1"/>
          </p:cNvSpPr>
          <p:nvPr/>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B5AFB908-4B73-1D1E-E021-CA95B9477023}"/>
              </a:ext>
            </a:extLst>
          </p:cNvPr>
          <p:cNvSpPr>
            <a:spLocks noChangeArrowheads="1"/>
          </p:cNvSpPr>
          <p:nvPr/>
        </p:nvSpPr>
        <p:spPr bwMode="auto">
          <a:xfrm>
            <a:off x="1430338" y="6429375"/>
            <a:ext cx="10452100" cy="276225"/>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4" name="Straight Connector 3">
            <a:extLst>
              <a:ext uri="{FF2B5EF4-FFF2-40B4-BE49-F238E27FC236}">
                <a16:creationId xmlns:a16="http://schemas.microsoft.com/office/drawing/2014/main" id="{73025027-2AD7-5F53-269E-6F1EC43542D8}"/>
              </a:ext>
            </a:extLst>
          </p:cNvPr>
          <p:cNvCxnSpPr/>
          <p:nvPr/>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A7A1A67-D891-8E72-B101-81EEC3A06CFA}"/>
              </a:ext>
            </a:extLst>
          </p:cNvPr>
          <p:cNvSpPr>
            <a:spLocks noChangeArrowheads="1"/>
          </p:cNvSpPr>
          <p:nvPr userDrawn="1"/>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6" name="Rectangle 5">
            <a:extLst>
              <a:ext uri="{FF2B5EF4-FFF2-40B4-BE49-F238E27FC236}">
                <a16:creationId xmlns:a16="http://schemas.microsoft.com/office/drawing/2014/main" id="{545B8707-28E3-77DD-27DC-A990E345453F}"/>
              </a:ext>
            </a:extLst>
          </p:cNvPr>
          <p:cNvSpPr>
            <a:spLocks noChangeArrowheads="1"/>
          </p:cNvSpPr>
          <p:nvPr userDrawn="1"/>
        </p:nvSpPr>
        <p:spPr bwMode="auto">
          <a:xfrm>
            <a:off x="1430338" y="6429375"/>
            <a:ext cx="10452100" cy="276225"/>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7" name="Straight Connector 6">
            <a:extLst>
              <a:ext uri="{FF2B5EF4-FFF2-40B4-BE49-F238E27FC236}">
                <a16:creationId xmlns:a16="http://schemas.microsoft.com/office/drawing/2014/main" id="{E5E7ED2B-3C7F-76BD-4901-122A42EE8450}"/>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35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5A1C8-5EA2-E2DF-9E39-F74560722960}"/>
              </a:ext>
            </a:extLst>
          </p:cNvPr>
          <p:cNvSpPr>
            <a:spLocks noGrp="1"/>
          </p:cNvSpPr>
          <p:nvPr>
            <p:ph type="dt" sz="half" idx="10"/>
          </p:nvPr>
        </p:nvSpPr>
        <p:spPr/>
        <p:txBody>
          <a:bodyPr/>
          <a:lstStyle>
            <a:lvl1pPr eaLnBrk="0" hangingPunct="0">
              <a:defRPr/>
            </a:lvl1pPr>
          </a:lstStyle>
          <a:p>
            <a:pPr>
              <a:defRPr/>
            </a:pPr>
            <a:fld id="{E78D9214-1079-41F3-90E5-D7FDDCEBEFE0}" type="datetime1">
              <a:rPr lang="en-US"/>
              <a:pPr>
                <a:defRPr/>
              </a:pPr>
              <a:t>7/18/2024</a:t>
            </a:fld>
            <a:endParaRPr lang="en-US" dirty="0"/>
          </a:p>
        </p:txBody>
      </p:sp>
      <p:sp>
        <p:nvSpPr>
          <p:cNvPr id="5" name="Footer Placeholder 4">
            <a:extLst>
              <a:ext uri="{FF2B5EF4-FFF2-40B4-BE49-F238E27FC236}">
                <a16:creationId xmlns:a16="http://schemas.microsoft.com/office/drawing/2014/main" id="{9C1DCCBB-1904-2AF4-8B09-094AC8E4CE30}"/>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524F6AE9-5075-1AE1-9269-1342499EBE44}"/>
              </a:ext>
            </a:extLst>
          </p:cNvPr>
          <p:cNvSpPr>
            <a:spLocks noGrp="1"/>
          </p:cNvSpPr>
          <p:nvPr>
            <p:ph type="sldNum" sz="quarter" idx="12"/>
          </p:nvPr>
        </p:nvSpPr>
        <p:spPr/>
        <p:txBody>
          <a:bodyPr/>
          <a:lstStyle>
            <a:lvl1pPr eaLnBrk="0" hangingPunct="0">
              <a:defRPr/>
            </a:lvl1pPr>
          </a:lstStyle>
          <a:p>
            <a:pPr>
              <a:defRPr/>
            </a:pPr>
            <a:fld id="{D9A29694-4117-4BE4-BA9D-D2ACFFE8EDBD}" type="slidenum">
              <a:rPr lang="en-US" altLang="en-US"/>
              <a:pPr>
                <a:defRPr/>
              </a:pPr>
              <a:t>‹#›</a:t>
            </a:fld>
            <a:endParaRPr lang="en-US" altLang="en-US"/>
          </a:p>
        </p:txBody>
      </p:sp>
    </p:spTree>
    <p:extLst>
      <p:ext uri="{BB962C8B-B14F-4D97-AF65-F5344CB8AC3E}">
        <p14:creationId xmlns:p14="http://schemas.microsoft.com/office/powerpoint/2010/main" val="1924754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7"/>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6" indent="0">
              <a:buNone/>
              <a:defRPr sz="1400">
                <a:solidFill>
                  <a:schemeClr val="tx1">
                    <a:tint val="75000"/>
                  </a:schemeClr>
                </a:solidFill>
              </a:defRPr>
            </a:lvl7pPr>
            <a:lvl8pPr marL="3200068" indent="0">
              <a:buNone/>
              <a:defRPr sz="1400">
                <a:solidFill>
                  <a:schemeClr val="tx1">
                    <a:tint val="75000"/>
                  </a:schemeClr>
                </a:solidFill>
              </a:defRPr>
            </a:lvl8pPr>
            <a:lvl9pPr marL="3657221"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57F4F-A9EA-2FEA-5420-CAD3997909C7}"/>
              </a:ext>
            </a:extLst>
          </p:cNvPr>
          <p:cNvSpPr>
            <a:spLocks noGrp="1"/>
          </p:cNvSpPr>
          <p:nvPr>
            <p:ph type="dt" sz="half" idx="10"/>
          </p:nvPr>
        </p:nvSpPr>
        <p:spPr/>
        <p:txBody>
          <a:bodyPr/>
          <a:lstStyle>
            <a:lvl1pPr eaLnBrk="0" hangingPunct="0">
              <a:defRPr/>
            </a:lvl1pPr>
          </a:lstStyle>
          <a:p>
            <a:pPr>
              <a:defRPr/>
            </a:pPr>
            <a:fld id="{D4DE1D77-6C9E-42C4-AE22-5C45D42AFC52}" type="datetime1">
              <a:rPr lang="en-US"/>
              <a:pPr>
                <a:defRPr/>
              </a:pPr>
              <a:t>7/18/2024</a:t>
            </a:fld>
            <a:endParaRPr lang="en-US" dirty="0"/>
          </a:p>
        </p:txBody>
      </p:sp>
      <p:sp>
        <p:nvSpPr>
          <p:cNvPr id="5" name="Footer Placeholder 4">
            <a:extLst>
              <a:ext uri="{FF2B5EF4-FFF2-40B4-BE49-F238E27FC236}">
                <a16:creationId xmlns:a16="http://schemas.microsoft.com/office/drawing/2014/main" id="{99EC15AE-30B9-F568-7E4A-13D4F5F2779C}"/>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509620CB-CE41-AB36-0F85-738A0B10C287}"/>
              </a:ext>
            </a:extLst>
          </p:cNvPr>
          <p:cNvSpPr>
            <a:spLocks noGrp="1"/>
          </p:cNvSpPr>
          <p:nvPr>
            <p:ph type="sldNum" sz="quarter" idx="12"/>
          </p:nvPr>
        </p:nvSpPr>
        <p:spPr/>
        <p:txBody>
          <a:bodyPr/>
          <a:lstStyle>
            <a:lvl1pPr eaLnBrk="0" hangingPunct="0">
              <a:defRPr/>
            </a:lvl1pPr>
          </a:lstStyle>
          <a:p>
            <a:pPr>
              <a:defRPr/>
            </a:pPr>
            <a:fld id="{0D7F1F9D-41F9-4287-A587-BA33D53BB492}" type="slidenum">
              <a:rPr lang="en-US" altLang="en-US"/>
              <a:pPr>
                <a:defRPr/>
              </a:pPr>
              <a:t>‹#›</a:t>
            </a:fld>
            <a:endParaRPr lang="en-US" altLang="en-US"/>
          </a:p>
        </p:txBody>
      </p:sp>
    </p:spTree>
    <p:extLst>
      <p:ext uri="{BB962C8B-B14F-4D97-AF65-F5344CB8AC3E}">
        <p14:creationId xmlns:p14="http://schemas.microsoft.com/office/powerpoint/2010/main" val="22514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4306989-24E5-C25A-7593-9EEC2C847E33}"/>
              </a:ext>
            </a:extLst>
          </p:cNvPr>
          <p:cNvSpPr>
            <a:spLocks noGrp="1"/>
          </p:cNvSpPr>
          <p:nvPr>
            <p:ph type="dt" sz="half" idx="10"/>
          </p:nvPr>
        </p:nvSpPr>
        <p:spPr/>
        <p:txBody>
          <a:bodyPr/>
          <a:lstStyle>
            <a:lvl1pPr eaLnBrk="0" hangingPunct="0">
              <a:defRPr/>
            </a:lvl1pPr>
          </a:lstStyle>
          <a:p>
            <a:pPr>
              <a:defRPr/>
            </a:pPr>
            <a:fld id="{2AA86C5C-4B2C-4219-A04C-89B6262FF62B}" type="datetime1">
              <a:rPr lang="en-US"/>
              <a:pPr>
                <a:defRPr/>
              </a:pPr>
              <a:t>7/18/2024</a:t>
            </a:fld>
            <a:endParaRPr lang="en-US" dirty="0"/>
          </a:p>
        </p:txBody>
      </p:sp>
      <p:sp>
        <p:nvSpPr>
          <p:cNvPr id="6" name="Footer Placeholder 4">
            <a:extLst>
              <a:ext uri="{FF2B5EF4-FFF2-40B4-BE49-F238E27FC236}">
                <a16:creationId xmlns:a16="http://schemas.microsoft.com/office/drawing/2014/main" id="{F4104D85-5ACA-DBDE-D77C-3900CCB4D587}"/>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F32D0D91-E9FB-7EE0-0EF8-0222D1288DD9}"/>
              </a:ext>
            </a:extLst>
          </p:cNvPr>
          <p:cNvSpPr>
            <a:spLocks noGrp="1"/>
          </p:cNvSpPr>
          <p:nvPr>
            <p:ph type="sldNum" sz="quarter" idx="12"/>
          </p:nvPr>
        </p:nvSpPr>
        <p:spPr/>
        <p:txBody>
          <a:bodyPr/>
          <a:lstStyle>
            <a:lvl1pPr eaLnBrk="0" hangingPunct="0">
              <a:defRPr/>
            </a:lvl1pPr>
          </a:lstStyle>
          <a:p>
            <a:pPr>
              <a:defRPr/>
            </a:pPr>
            <a:fld id="{20547883-1449-4B5C-9BC9-3264198436D2}" type="slidenum">
              <a:rPr lang="en-US" altLang="en-US"/>
              <a:pPr>
                <a:defRPr/>
              </a:pPr>
              <a:t>‹#›</a:t>
            </a:fld>
            <a:endParaRPr lang="en-US" altLang="en-US"/>
          </a:p>
        </p:txBody>
      </p:sp>
    </p:spTree>
    <p:extLst>
      <p:ext uri="{BB962C8B-B14F-4D97-AF65-F5344CB8AC3E}">
        <p14:creationId xmlns:p14="http://schemas.microsoft.com/office/powerpoint/2010/main" val="204568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5"/>
            <a:ext cx="5389033"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6237A9F-5B00-B35F-2F50-1E28B1C6EB5B}"/>
              </a:ext>
            </a:extLst>
          </p:cNvPr>
          <p:cNvSpPr>
            <a:spLocks noGrp="1"/>
          </p:cNvSpPr>
          <p:nvPr>
            <p:ph type="dt" sz="half" idx="10"/>
          </p:nvPr>
        </p:nvSpPr>
        <p:spPr/>
        <p:txBody>
          <a:bodyPr/>
          <a:lstStyle>
            <a:lvl1pPr eaLnBrk="0" hangingPunct="0">
              <a:defRPr/>
            </a:lvl1pPr>
          </a:lstStyle>
          <a:p>
            <a:pPr>
              <a:defRPr/>
            </a:pPr>
            <a:fld id="{F50E0437-12C9-49ED-8BAF-E455282E2CB0}" type="datetime1">
              <a:rPr lang="en-US"/>
              <a:pPr>
                <a:defRPr/>
              </a:pPr>
              <a:t>7/18/2024</a:t>
            </a:fld>
            <a:endParaRPr lang="en-US" dirty="0"/>
          </a:p>
        </p:txBody>
      </p:sp>
      <p:sp>
        <p:nvSpPr>
          <p:cNvPr id="8" name="Footer Placeholder 4">
            <a:extLst>
              <a:ext uri="{FF2B5EF4-FFF2-40B4-BE49-F238E27FC236}">
                <a16:creationId xmlns:a16="http://schemas.microsoft.com/office/drawing/2014/main" id="{B7E04365-52E4-E761-F769-811286B25899}"/>
              </a:ext>
            </a:extLst>
          </p:cNvPr>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a:extLst>
              <a:ext uri="{FF2B5EF4-FFF2-40B4-BE49-F238E27FC236}">
                <a16:creationId xmlns:a16="http://schemas.microsoft.com/office/drawing/2014/main" id="{F0BE861F-C492-790A-0B8F-16788D057F7B}"/>
              </a:ext>
            </a:extLst>
          </p:cNvPr>
          <p:cNvSpPr>
            <a:spLocks noGrp="1"/>
          </p:cNvSpPr>
          <p:nvPr>
            <p:ph type="sldNum" sz="quarter" idx="12"/>
          </p:nvPr>
        </p:nvSpPr>
        <p:spPr/>
        <p:txBody>
          <a:bodyPr/>
          <a:lstStyle>
            <a:lvl1pPr eaLnBrk="0" hangingPunct="0">
              <a:defRPr/>
            </a:lvl1pPr>
          </a:lstStyle>
          <a:p>
            <a:pPr>
              <a:defRPr/>
            </a:pPr>
            <a:fld id="{399270F5-B4F0-43F6-B641-3F85838A9374}" type="slidenum">
              <a:rPr lang="en-US" altLang="en-US"/>
              <a:pPr>
                <a:defRPr/>
              </a:pPr>
              <a:t>‹#›</a:t>
            </a:fld>
            <a:endParaRPr lang="en-US" altLang="en-US"/>
          </a:p>
        </p:txBody>
      </p:sp>
    </p:spTree>
    <p:extLst>
      <p:ext uri="{BB962C8B-B14F-4D97-AF65-F5344CB8AC3E}">
        <p14:creationId xmlns:p14="http://schemas.microsoft.com/office/powerpoint/2010/main" val="1308934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966CCB-C81B-A3B2-B95A-09085365411D}"/>
              </a:ext>
            </a:extLst>
          </p:cNvPr>
          <p:cNvSpPr>
            <a:spLocks noGrp="1"/>
          </p:cNvSpPr>
          <p:nvPr>
            <p:ph type="dt" sz="half" idx="10"/>
          </p:nvPr>
        </p:nvSpPr>
        <p:spPr/>
        <p:txBody>
          <a:bodyPr/>
          <a:lstStyle>
            <a:lvl1pPr eaLnBrk="0" hangingPunct="0">
              <a:defRPr/>
            </a:lvl1pPr>
          </a:lstStyle>
          <a:p>
            <a:pPr>
              <a:defRPr/>
            </a:pPr>
            <a:fld id="{8FC0C145-B784-495A-B5E9-B972C8F6A510}" type="datetime1">
              <a:rPr lang="en-US"/>
              <a:pPr>
                <a:defRPr/>
              </a:pPr>
              <a:t>7/18/2024</a:t>
            </a:fld>
            <a:endParaRPr lang="en-US" dirty="0"/>
          </a:p>
        </p:txBody>
      </p:sp>
      <p:sp>
        <p:nvSpPr>
          <p:cNvPr id="4" name="Footer Placeholder 4">
            <a:extLst>
              <a:ext uri="{FF2B5EF4-FFF2-40B4-BE49-F238E27FC236}">
                <a16:creationId xmlns:a16="http://schemas.microsoft.com/office/drawing/2014/main" id="{AA7A16F8-0DA6-DD49-946D-C2F0C875208A}"/>
              </a:ext>
            </a:extLst>
          </p:cNvPr>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a:extLst>
              <a:ext uri="{FF2B5EF4-FFF2-40B4-BE49-F238E27FC236}">
                <a16:creationId xmlns:a16="http://schemas.microsoft.com/office/drawing/2014/main" id="{5F3F6095-B9C0-ADE2-3682-0EE11A06C890}"/>
              </a:ext>
            </a:extLst>
          </p:cNvPr>
          <p:cNvSpPr>
            <a:spLocks noGrp="1"/>
          </p:cNvSpPr>
          <p:nvPr>
            <p:ph type="sldNum" sz="quarter" idx="12"/>
          </p:nvPr>
        </p:nvSpPr>
        <p:spPr/>
        <p:txBody>
          <a:bodyPr/>
          <a:lstStyle>
            <a:lvl1pPr eaLnBrk="0" hangingPunct="0">
              <a:defRPr/>
            </a:lvl1pPr>
          </a:lstStyle>
          <a:p>
            <a:pPr>
              <a:defRPr/>
            </a:pPr>
            <a:fld id="{8777FA38-E4F5-4FE6-A307-1B12F20B2E05}" type="slidenum">
              <a:rPr lang="en-US" altLang="en-US"/>
              <a:pPr>
                <a:defRPr/>
              </a:pPr>
              <a:t>‹#›</a:t>
            </a:fld>
            <a:endParaRPr lang="en-US" altLang="en-US"/>
          </a:p>
        </p:txBody>
      </p:sp>
    </p:spTree>
    <p:extLst>
      <p:ext uri="{BB962C8B-B14F-4D97-AF65-F5344CB8AC3E}">
        <p14:creationId xmlns:p14="http://schemas.microsoft.com/office/powerpoint/2010/main" val="584193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8FF8D3-2A20-3D19-9FCE-3A6A48B55BCE}"/>
              </a:ext>
            </a:extLst>
          </p:cNvPr>
          <p:cNvSpPr>
            <a:spLocks noGrp="1"/>
          </p:cNvSpPr>
          <p:nvPr>
            <p:ph type="dt" sz="half" idx="10"/>
          </p:nvPr>
        </p:nvSpPr>
        <p:spPr/>
        <p:txBody>
          <a:bodyPr/>
          <a:lstStyle>
            <a:lvl1pPr eaLnBrk="0" hangingPunct="0">
              <a:defRPr/>
            </a:lvl1pPr>
          </a:lstStyle>
          <a:p>
            <a:pPr>
              <a:defRPr/>
            </a:pPr>
            <a:fld id="{C7BBA67D-F756-474B-9A94-9792B4B26F66}" type="datetime1">
              <a:rPr lang="en-US"/>
              <a:pPr>
                <a:defRPr/>
              </a:pPr>
              <a:t>7/18/2024</a:t>
            </a:fld>
            <a:endParaRPr lang="en-US" dirty="0"/>
          </a:p>
        </p:txBody>
      </p:sp>
      <p:sp>
        <p:nvSpPr>
          <p:cNvPr id="3" name="Footer Placeholder 4">
            <a:extLst>
              <a:ext uri="{FF2B5EF4-FFF2-40B4-BE49-F238E27FC236}">
                <a16:creationId xmlns:a16="http://schemas.microsoft.com/office/drawing/2014/main" id="{D11BDDB3-ED36-B20E-20FE-EDD1B42B003B}"/>
              </a:ext>
            </a:extLst>
          </p:cNvPr>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a:extLst>
              <a:ext uri="{FF2B5EF4-FFF2-40B4-BE49-F238E27FC236}">
                <a16:creationId xmlns:a16="http://schemas.microsoft.com/office/drawing/2014/main" id="{AFBF9696-7032-00CF-F192-BEFDF060C269}"/>
              </a:ext>
            </a:extLst>
          </p:cNvPr>
          <p:cNvSpPr>
            <a:spLocks noGrp="1"/>
          </p:cNvSpPr>
          <p:nvPr>
            <p:ph type="sldNum" sz="quarter" idx="12"/>
          </p:nvPr>
        </p:nvSpPr>
        <p:spPr/>
        <p:txBody>
          <a:bodyPr/>
          <a:lstStyle>
            <a:lvl1pPr eaLnBrk="0" hangingPunct="0">
              <a:defRPr/>
            </a:lvl1pPr>
          </a:lstStyle>
          <a:p>
            <a:pPr>
              <a:defRPr/>
            </a:pPr>
            <a:fld id="{9AB3AC46-C0F0-4F1E-BC27-86C3766AAC22}" type="slidenum">
              <a:rPr lang="en-US" altLang="en-US"/>
              <a:pPr>
                <a:defRPr/>
              </a:pPr>
              <a:t>‹#›</a:t>
            </a:fld>
            <a:endParaRPr lang="en-US" altLang="en-US"/>
          </a:p>
        </p:txBody>
      </p:sp>
    </p:spTree>
    <p:extLst>
      <p:ext uri="{BB962C8B-B14F-4D97-AF65-F5344CB8AC3E}">
        <p14:creationId xmlns:p14="http://schemas.microsoft.com/office/powerpoint/2010/main" val="38282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67B291-D0B4-DEB4-9828-9951B9F18B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B695324-F908-9B27-406B-FB845D9FE3BD}"/>
              </a:ext>
            </a:extLst>
          </p:cNvPr>
          <p:cNvSpPr>
            <a:spLocks noGrp="1"/>
          </p:cNvSpPr>
          <p:nvPr>
            <p:ph type="dt" sz="half" idx="10"/>
          </p:nvPr>
        </p:nvSpPr>
        <p:spPr/>
        <p:txBody>
          <a:bodyPr/>
          <a:lstStyle>
            <a:lvl1pPr>
              <a:defRPr/>
            </a:lvl1pPr>
          </a:lstStyle>
          <a:p>
            <a:pPr>
              <a:defRPr/>
            </a:pPr>
            <a:fld id="{25D6F8AF-1558-4F3C-8838-2664D64326CA}" type="datetime1">
              <a:rPr lang="en-US"/>
              <a:pPr>
                <a:defRPr/>
              </a:pPr>
              <a:t>7/18/2024</a:t>
            </a:fld>
            <a:endParaRPr lang="en-US"/>
          </a:p>
        </p:txBody>
      </p:sp>
      <p:sp>
        <p:nvSpPr>
          <p:cNvPr id="6" name="Footer Placeholder 4">
            <a:extLst>
              <a:ext uri="{FF2B5EF4-FFF2-40B4-BE49-F238E27FC236}">
                <a16:creationId xmlns:a16="http://schemas.microsoft.com/office/drawing/2014/main" id="{DA559618-992A-AD4E-AC63-81360CC878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D43534-E0F1-7004-ABCB-3A3CAE7A7190}"/>
              </a:ext>
            </a:extLst>
          </p:cNvPr>
          <p:cNvSpPr>
            <a:spLocks noGrp="1"/>
          </p:cNvSpPr>
          <p:nvPr>
            <p:ph type="sldNum" sz="quarter" idx="12"/>
          </p:nvPr>
        </p:nvSpPr>
        <p:spPr/>
        <p:txBody>
          <a:bodyPr/>
          <a:lstStyle>
            <a:lvl1pPr>
              <a:defRPr/>
            </a:lvl1pPr>
          </a:lstStyle>
          <a:p>
            <a:pPr>
              <a:defRPr/>
            </a:pPr>
            <a:fld id="{EA01DF64-20BF-4DF5-9243-15EDF3B2E4F0}" type="slidenum">
              <a:rPr lang="en-US" altLang="en-US"/>
              <a:pPr>
                <a:defRPr/>
              </a:pPr>
              <a:t>‹#›</a:t>
            </a:fld>
            <a:endParaRPr lang="en-US" altLang="en-US"/>
          </a:p>
        </p:txBody>
      </p:sp>
    </p:spTree>
    <p:extLst>
      <p:ext uri="{BB962C8B-B14F-4D97-AF65-F5344CB8AC3E}">
        <p14:creationId xmlns:p14="http://schemas.microsoft.com/office/powerpoint/2010/main" val="64496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3"/>
            <a:ext cx="6815668"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AE51218-B7E0-2ADE-0C25-8ACF8C240BD1}"/>
              </a:ext>
            </a:extLst>
          </p:cNvPr>
          <p:cNvSpPr>
            <a:spLocks noGrp="1"/>
          </p:cNvSpPr>
          <p:nvPr>
            <p:ph type="dt" sz="half" idx="10"/>
          </p:nvPr>
        </p:nvSpPr>
        <p:spPr/>
        <p:txBody>
          <a:bodyPr/>
          <a:lstStyle>
            <a:lvl1pPr eaLnBrk="0" hangingPunct="0">
              <a:defRPr/>
            </a:lvl1pPr>
          </a:lstStyle>
          <a:p>
            <a:pPr>
              <a:defRPr/>
            </a:pPr>
            <a:fld id="{EDB2623C-5B31-4CE4-9EAB-D8DAA60E86A9}" type="datetime1">
              <a:rPr lang="en-US"/>
              <a:pPr>
                <a:defRPr/>
              </a:pPr>
              <a:t>7/18/2024</a:t>
            </a:fld>
            <a:endParaRPr lang="en-US" dirty="0"/>
          </a:p>
        </p:txBody>
      </p:sp>
      <p:sp>
        <p:nvSpPr>
          <p:cNvPr id="6" name="Footer Placeholder 4">
            <a:extLst>
              <a:ext uri="{FF2B5EF4-FFF2-40B4-BE49-F238E27FC236}">
                <a16:creationId xmlns:a16="http://schemas.microsoft.com/office/drawing/2014/main" id="{CF71AA94-4C43-96CE-70EB-3F3ABA0606A5}"/>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402BD961-E328-AB6A-372B-B231AF314488}"/>
              </a:ext>
            </a:extLst>
          </p:cNvPr>
          <p:cNvSpPr>
            <a:spLocks noGrp="1"/>
          </p:cNvSpPr>
          <p:nvPr>
            <p:ph type="sldNum" sz="quarter" idx="12"/>
          </p:nvPr>
        </p:nvSpPr>
        <p:spPr/>
        <p:txBody>
          <a:bodyPr/>
          <a:lstStyle>
            <a:lvl1pPr eaLnBrk="0" hangingPunct="0">
              <a:defRPr/>
            </a:lvl1pPr>
          </a:lstStyle>
          <a:p>
            <a:pPr>
              <a:defRPr/>
            </a:pPr>
            <a:fld id="{ED61EDEC-03C3-4337-AE69-C703616466FF}" type="slidenum">
              <a:rPr lang="en-US" altLang="en-US"/>
              <a:pPr>
                <a:defRPr/>
              </a:pPr>
              <a:t>‹#›</a:t>
            </a:fld>
            <a:endParaRPr lang="en-US" altLang="en-US"/>
          </a:p>
        </p:txBody>
      </p:sp>
    </p:spTree>
    <p:extLst>
      <p:ext uri="{BB962C8B-B14F-4D97-AF65-F5344CB8AC3E}">
        <p14:creationId xmlns:p14="http://schemas.microsoft.com/office/powerpoint/2010/main" val="2603158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6" indent="0">
              <a:buNone/>
              <a:defRPr sz="2000"/>
            </a:lvl7pPr>
            <a:lvl8pPr marL="3200068" indent="0">
              <a:buNone/>
              <a:defRPr sz="2000"/>
            </a:lvl8pPr>
            <a:lvl9pPr marL="36572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2C99E5-75F5-4EEB-E151-3AA4541159EA}"/>
              </a:ext>
            </a:extLst>
          </p:cNvPr>
          <p:cNvSpPr>
            <a:spLocks noGrp="1"/>
          </p:cNvSpPr>
          <p:nvPr>
            <p:ph type="dt" sz="half" idx="10"/>
          </p:nvPr>
        </p:nvSpPr>
        <p:spPr/>
        <p:txBody>
          <a:bodyPr/>
          <a:lstStyle>
            <a:lvl1pPr eaLnBrk="0" hangingPunct="0">
              <a:defRPr/>
            </a:lvl1pPr>
          </a:lstStyle>
          <a:p>
            <a:pPr>
              <a:defRPr/>
            </a:pPr>
            <a:fld id="{A4593B70-D7E7-4B63-A75F-6D1CB75C9A6E}" type="datetime1">
              <a:rPr lang="en-US"/>
              <a:pPr>
                <a:defRPr/>
              </a:pPr>
              <a:t>7/18/2024</a:t>
            </a:fld>
            <a:endParaRPr lang="en-US" dirty="0"/>
          </a:p>
        </p:txBody>
      </p:sp>
      <p:sp>
        <p:nvSpPr>
          <p:cNvPr id="6" name="Footer Placeholder 4">
            <a:extLst>
              <a:ext uri="{FF2B5EF4-FFF2-40B4-BE49-F238E27FC236}">
                <a16:creationId xmlns:a16="http://schemas.microsoft.com/office/drawing/2014/main" id="{3E22FFAE-B4B9-AFF6-5FDC-42E6B2CD55B7}"/>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12159FB6-8CAD-1B0F-B571-96A5B476D54C}"/>
              </a:ext>
            </a:extLst>
          </p:cNvPr>
          <p:cNvSpPr>
            <a:spLocks noGrp="1"/>
          </p:cNvSpPr>
          <p:nvPr>
            <p:ph type="sldNum" sz="quarter" idx="12"/>
          </p:nvPr>
        </p:nvSpPr>
        <p:spPr/>
        <p:txBody>
          <a:bodyPr/>
          <a:lstStyle>
            <a:lvl1pPr eaLnBrk="0" hangingPunct="0">
              <a:defRPr/>
            </a:lvl1pPr>
          </a:lstStyle>
          <a:p>
            <a:pPr>
              <a:defRPr/>
            </a:pPr>
            <a:fld id="{0130953D-9FAF-4606-A35C-DBD1286A667D}" type="slidenum">
              <a:rPr lang="en-US" altLang="en-US"/>
              <a:pPr>
                <a:defRPr/>
              </a:pPr>
              <a:t>‹#›</a:t>
            </a:fld>
            <a:endParaRPr lang="en-US" altLang="en-US"/>
          </a:p>
        </p:txBody>
      </p:sp>
    </p:spTree>
    <p:extLst>
      <p:ext uri="{BB962C8B-B14F-4D97-AF65-F5344CB8AC3E}">
        <p14:creationId xmlns:p14="http://schemas.microsoft.com/office/powerpoint/2010/main" val="890935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3AC95-A401-E33B-3351-D8E5B666F3F4}"/>
              </a:ext>
            </a:extLst>
          </p:cNvPr>
          <p:cNvSpPr>
            <a:spLocks noGrp="1"/>
          </p:cNvSpPr>
          <p:nvPr>
            <p:ph type="dt" sz="half" idx="10"/>
          </p:nvPr>
        </p:nvSpPr>
        <p:spPr/>
        <p:txBody>
          <a:bodyPr/>
          <a:lstStyle>
            <a:lvl1pPr eaLnBrk="0" hangingPunct="0">
              <a:defRPr/>
            </a:lvl1pPr>
          </a:lstStyle>
          <a:p>
            <a:pPr>
              <a:defRPr/>
            </a:pPr>
            <a:fld id="{697585D1-434E-4DEC-BEFE-02359082C928}" type="datetime1">
              <a:rPr lang="en-US"/>
              <a:pPr>
                <a:defRPr/>
              </a:pPr>
              <a:t>7/18/2024</a:t>
            </a:fld>
            <a:endParaRPr lang="en-US" dirty="0"/>
          </a:p>
        </p:txBody>
      </p:sp>
      <p:sp>
        <p:nvSpPr>
          <p:cNvPr id="5" name="Footer Placeholder 4">
            <a:extLst>
              <a:ext uri="{FF2B5EF4-FFF2-40B4-BE49-F238E27FC236}">
                <a16:creationId xmlns:a16="http://schemas.microsoft.com/office/drawing/2014/main" id="{B62C8108-44A3-9130-2E01-1C55FFD06B1B}"/>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1B44C10C-FEA1-6A55-C429-B8616C85792C}"/>
              </a:ext>
            </a:extLst>
          </p:cNvPr>
          <p:cNvSpPr>
            <a:spLocks noGrp="1"/>
          </p:cNvSpPr>
          <p:nvPr>
            <p:ph type="sldNum" sz="quarter" idx="12"/>
          </p:nvPr>
        </p:nvSpPr>
        <p:spPr/>
        <p:txBody>
          <a:bodyPr/>
          <a:lstStyle>
            <a:lvl1pPr eaLnBrk="0" hangingPunct="0">
              <a:defRPr/>
            </a:lvl1pPr>
          </a:lstStyle>
          <a:p>
            <a:pPr>
              <a:defRPr/>
            </a:pPr>
            <a:fld id="{BB16CEC5-944B-4E82-88B6-BACEA1F99657}" type="slidenum">
              <a:rPr lang="en-US" altLang="en-US"/>
              <a:pPr>
                <a:defRPr/>
              </a:pPr>
              <a:t>‹#›</a:t>
            </a:fld>
            <a:endParaRPr lang="en-US" altLang="en-US"/>
          </a:p>
        </p:txBody>
      </p:sp>
    </p:spTree>
    <p:extLst>
      <p:ext uri="{BB962C8B-B14F-4D97-AF65-F5344CB8AC3E}">
        <p14:creationId xmlns:p14="http://schemas.microsoft.com/office/powerpoint/2010/main" val="2215625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D41C0-A487-42F1-86EE-D46C72AC7299}"/>
              </a:ext>
            </a:extLst>
          </p:cNvPr>
          <p:cNvSpPr>
            <a:spLocks noGrp="1"/>
          </p:cNvSpPr>
          <p:nvPr>
            <p:ph type="dt" sz="half" idx="10"/>
          </p:nvPr>
        </p:nvSpPr>
        <p:spPr/>
        <p:txBody>
          <a:bodyPr/>
          <a:lstStyle>
            <a:lvl1pPr eaLnBrk="0" hangingPunct="0">
              <a:defRPr/>
            </a:lvl1pPr>
          </a:lstStyle>
          <a:p>
            <a:pPr>
              <a:defRPr/>
            </a:pPr>
            <a:fld id="{A51CF1F8-F3FF-4081-AB34-785C30850CDA}" type="datetime1">
              <a:rPr lang="en-US"/>
              <a:pPr>
                <a:defRPr/>
              </a:pPr>
              <a:t>7/18/2024</a:t>
            </a:fld>
            <a:endParaRPr lang="en-US" dirty="0"/>
          </a:p>
        </p:txBody>
      </p:sp>
      <p:sp>
        <p:nvSpPr>
          <p:cNvPr id="5" name="Footer Placeholder 4">
            <a:extLst>
              <a:ext uri="{FF2B5EF4-FFF2-40B4-BE49-F238E27FC236}">
                <a16:creationId xmlns:a16="http://schemas.microsoft.com/office/drawing/2014/main" id="{097E0D79-D99B-E54B-BB3B-CFAA1726F0B3}"/>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BAFF2A85-9D7F-49CF-839D-87F48DE82F25}"/>
              </a:ext>
            </a:extLst>
          </p:cNvPr>
          <p:cNvSpPr>
            <a:spLocks noGrp="1"/>
          </p:cNvSpPr>
          <p:nvPr>
            <p:ph type="sldNum" sz="quarter" idx="12"/>
          </p:nvPr>
        </p:nvSpPr>
        <p:spPr/>
        <p:txBody>
          <a:bodyPr/>
          <a:lstStyle>
            <a:lvl1pPr eaLnBrk="0" hangingPunct="0">
              <a:defRPr/>
            </a:lvl1pPr>
          </a:lstStyle>
          <a:p>
            <a:pPr>
              <a:defRPr/>
            </a:pPr>
            <a:fld id="{4A0A52D6-6C47-4470-B7BC-490AFF44069B}" type="slidenum">
              <a:rPr lang="en-US" altLang="en-US"/>
              <a:pPr>
                <a:defRPr/>
              </a:pPr>
              <a:t>‹#›</a:t>
            </a:fld>
            <a:endParaRPr lang="en-US" altLang="en-US"/>
          </a:p>
        </p:txBody>
      </p:sp>
    </p:spTree>
    <p:extLst>
      <p:ext uri="{BB962C8B-B14F-4D97-AF65-F5344CB8AC3E}">
        <p14:creationId xmlns:p14="http://schemas.microsoft.com/office/powerpoint/2010/main" val="3325187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49AF65-515A-82B2-C098-862029791262}"/>
              </a:ext>
            </a:extLst>
          </p:cNvPr>
          <p:cNvSpPr>
            <a:spLocks noChangeArrowheads="1"/>
          </p:cNvSpPr>
          <p:nvPr userDrawn="1"/>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1108D73F-24EF-45F8-F401-42F857109EEB}"/>
              </a:ext>
            </a:extLst>
          </p:cNvPr>
          <p:cNvSpPr>
            <a:spLocks noChangeArrowheads="1"/>
          </p:cNvSpPr>
          <p:nvPr userDrawn="1"/>
        </p:nvSpPr>
        <p:spPr bwMode="auto">
          <a:xfrm>
            <a:off x="914400" y="6430963"/>
            <a:ext cx="10858500" cy="369887"/>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Vision - </a:t>
            </a:r>
            <a:r>
              <a:rPr lang="en-CA" altLang="en-US" b="1" i="1" baseline="30000">
                <a:solidFill>
                  <a:prstClr val="black"/>
                </a:solidFill>
                <a:cs typeface="Arial" charset="0"/>
              </a:rPr>
              <a:t>Fostering multi-disciplinary perspectives to generate anticipatory intelligence for</a:t>
            </a:r>
            <a:r>
              <a:rPr lang="en-CA" altLang="en-US" b="1" i="1">
                <a:solidFill>
                  <a:prstClr val="black"/>
                </a:solidFill>
                <a:cs typeface="Arial" charset="0"/>
              </a:rPr>
              <a:t> </a:t>
            </a:r>
            <a:r>
              <a:rPr lang="en-CA" altLang="en-US" b="1" i="1" baseline="30000">
                <a:solidFill>
                  <a:prstClr val="black"/>
                </a:solidFill>
                <a:cs typeface="Arial" charset="0"/>
              </a:rPr>
              <a:t>emerging and zoonotic diseases.</a:t>
            </a:r>
          </a:p>
        </p:txBody>
      </p:sp>
      <p:cxnSp>
        <p:nvCxnSpPr>
          <p:cNvPr id="4" name="Straight Connector 3">
            <a:extLst>
              <a:ext uri="{FF2B5EF4-FFF2-40B4-BE49-F238E27FC236}">
                <a16:creationId xmlns:a16="http://schemas.microsoft.com/office/drawing/2014/main" id="{206FDD3F-0A2F-A661-A1E8-7DD50617E777}"/>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1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B86121-97CB-547C-6BD2-471F7F6E7770}"/>
              </a:ext>
            </a:extLst>
          </p:cNvPr>
          <p:cNvSpPr>
            <a:spLocks noGrp="1"/>
          </p:cNvSpPr>
          <p:nvPr>
            <p:ph type="dt" sz="half" idx="10"/>
          </p:nvPr>
        </p:nvSpPr>
        <p:spPr/>
        <p:txBody>
          <a:bodyPr/>
          <a:lstStyle>
            <a:lvl1pPr>
              <a:defRPr/>
            </a:lvl1pPr>
          </a:lstStyle>
          <a:p>
            <a:pPr>
              <a:defRPr/>
            </a:pPr>
            <a:fld id="{76979A77-2AD3-4C02-B97F-ABA02CC61B22}" type="datetime1">
              <a:rPr lang="en-US"/>
              <a:pPr>
                <a:defRPr/>
              </a:pPr>
              <a:t>7/18/2024</a:t>
            </a:fld>
            <a:endParaRPr lang="en-US"/>
          </a:p>
        </p:txBody>
      </p:sp>
      <p:sp>
        <p:nvSpPr>
          <p:cNvPr id="5" name="Footer Placeholder 4">
            <a:extLst>
              <a:ext uri="{FF2B5EF4-FFF2-40B4-BE49-F238E27FC236}">
                <a16:creationId xmlns:a16="http://schemas.microsoft.com/office/drawing/2014/main" id="{FAA4A65E-DD07-3930-19C6-942451081C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A7683E-5E67-2FA1-3BEA-BE54D4A5A2C6}"/>
              </a:ext>
            </a:extLst>
          </p:cNvPr>
          <p:cNvSpPr>
            <a:spLocks noGrp="1"/>
          </p:cNvSpPr>
          <p:nvPr>
            <p:ph type="sldNum" sz="quarter" idx="12"/>
          </p:nvPr>
        </p:nvSpPr>
        <p:spPr/>
        <p:txBody>
          <a:bodyPr/>
          <a:lstStyle>
            <a:lvl1pPr>
              <a:defRPr/>
            </a:lvl1pPr>
          </a:lstStyle>
          <a:p>
            <a:pPr>
              <a:defRPr/>
            </a:pPr>
            <a:fld id="{6D526DE0-D07E-4817-8808-BED4DFDAA16F}" type="slidenum">
              <a:rPr lang="en-US" altLang="en-US"/>
              <a:pPr>
                <a:defRPr/>
              </a:pPr>
              <a:t>‹#›</a:t>
            </a:fld>
            <a:endParaRPr lang="en-US" altLang="en-US"/>
          </a:p>
        </p:txBody>
      </p:sp>
    </p:spTree>
    <p:extLst>
      <p:ext uri="{BB962C8B-B14F-4D97-AF65-F5344CB8AC3E}">
        <p14:creationId xmlns:p14="http://schemas.microsoft.com/office/powerpoint/2010/main" val="341107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CBDB7C1-9F80-BF36-255B-9D8679908F68}"/>
              </a:ext>
            </a:extLst>
          </p:cNvPr>
          <p:cNvSpPr>
            <a:spLocks noGrp="1"/>
          </p:cNvSpPr>
          <p:nvPr>
            <p:ph type="dt" sz="half" idx="10"/>
          </p:nvPr>
        </p:nvSpPr>
        <p:spPr/>
        <p:txBody>
          <a:bodyPr/>
          <a:lstStyle>
            <a:lvl1pPr>
              <a:defRPr/>
            </a:lvl1pPr>
          </a:lstStyle>
          <a:p>
            <a:pPr>
              <a:defRPr/>
            </a:pPr>
            <a:fld id="{34E1EF2B-B1F0-4C3F-80D2-8BC7D4AA3BB2}" type="datetime1">
              <a:rPr lang="en-US"/>
              <a:pPr>
                <a:defRPr/>
              </a:pPr>
              <a:t>7/18/2024</a:t>
            </a:fld>
            <a:endParaRPr lang="en-US"/>
          </a:p>
        </p:txBody>
      </p:sp>
      <p:sp>
        <p:nvSpPr>
          <p:cNvPr id="6" name="Footer Placeholder 4">
            <a:extLst>
              <a:ext uri="{FF2B5EF4-FFF2-40B4-BE49-F238E27FC236}">
                <a16:creationId xmlns:a16="http://schemas.microsoft.com/office/drawing/2014/main" id="{6DA80E15-D49B-6B69-475F-57F522598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050924-9671-71FD-1DAE-995033F5FA5E}"/>
              </a:ext>
            </a:extLst>
          </p:cNvPr>
          <p:cNvSpPr>
            <a:spLocks noGrp="1"/>
          </p:cNvSpPr>
          <p:nvPr>
            <p:ph type="sldNum" sz="quarter" idx="12"/>
          </p:nvPr>
        </p:nvSpPr>
        <p:spPr/>
        <p:txBody>
          <a:bodyPr/>
          <a:lstStyle>
            <a:lvl1pPr>
              <a:defRPr/>
            </a:lvl1pPr>
          </a:lstStyle>
          <a:p>
            <a:pPr>
              <a:defRPr/>
            </a:pPr>
            <a:fld id="{54A00ECE-29A3-44B0-A1C7-83C8589793EE}" type="slidenum">
              <a:rPr lang="en-US" altLang="en-US"/>
              <a:pPr>
                <a:defRPr/>
              </a:pPr>
              <a:t>‹#›</a:t>
            </a:fld>
            <a:endParaRPr lang="en-US" altLang="en-US"/>
          </a:p>
        </p:txBody>
      </p:sp>
    </p:spTree>
    <p:extLst>
      <p:ext uri="{BB962C8B-B14F-4D97-AF65-F5344CB8AC3E}">
        <p14:creationId xmlns:p14="http://schemas.microsoft.com/office/powerpoint/2010/main" val="29484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D72A3A-AA1F-964A-C3CE-C9A747825664}"/>
              </a:ext>
            </a:extLst>
          </p:cNvPr>
          <p:cNvSpPr>
            <a:spLocks noGrp="1"/>
          </p:cNvSpPr>
          <p:nvPr>
            <p:ph type="dt" sz="half" idx="10"/>
          </p:nvPr>
        </p:nvSpPr>
        <p:spPr/>
        <p:txBody>
          <a:bodyPr/>
          <a:lstStyle>
            <a:lvl1pPr>
              <a:defRPr/>
            </a:lvl1pPr>
          </a:lstStyle>
          <a:p>
            <a:pPr>
              <a:defRPr/>
            </a:pPr>
            <a:fld id="{1336F0F7-C438-4D42-ACF0-4C0851F96D11}" type="datetime1">
              <a:rPr lang="en-US"/>
              <a:pPr>
                <a:defRPr/>
              </a:pPr>
              <a:t>7/18/2024</a:t>
            </a:fld>
            <a:endParaRPr lang="en-US"/>
          </a:p>
        </p:txBody>
      </p:sp>
      <p:sp>
        <p:nvSpPr>
          <p:cNvPr id="8" name="Footer Placeholder 4">
            <a:extLst>
              <a:ext uri="{FF2B5EF4-FFF2-40B4-BE49-F238E27FC236}">
                <a16:creationId xmlns:a16="http://schemas.microsoft.com/office/drawing/2014/main" id="{A0B4E8A0-DFF6-7BAD-41D6-BAB0191726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15A9F7B-9F47-8EBB-23F0-E980506D25D2}"/>
              </a:ext>
            </a:extLst>
          </p:cNvPr>
          <p:cNvSpPr>
            <a:spLocks noGrp="1"/>
          </p:cNvSpPr>
          <p:nvPr>
            <p:ph type="sldNum" sz="quarter" idx="12"/>
          </p:nvPr>
        </p:nvSpPr>
        <p:spPr/>
        <p:txBody>
          <a:bodyPr/>
          <a:lstStyle>
            <a:lvl1pPr>
              <a:defRPr/>
            </a:lvl1pPr>
          </a:lstStyle>
          <a:p>
            <a:pPr>
              <a:defRPr/>
            </a:pPr>
            <a:fld id="{CB7092A2-4C53-4A13-96DD-5082C9B4C9D4}" type="slidenum">
              <a:rPr lang="en-US" altLang="en-US"/>
              <a:pPr>
                <a:defRPr/>
              </a:pPr>
              <a:t>‹#›</a:t>
            </a:fld>
            <a:endParaRPr lang="en-US" altLang="en-US"/>
          </a:p>
        </p:txBody>
      </p:sp>
    </p:spTree>
    <p:extLst>
      <p:ext uri="{BB962C8B-B14F-4D97-AF65-F5344CB8AC3E}">
        <p14:creationId xmlns:p14="http://schemas.microsoft.com/office/powerpoint/2010/main" val="23520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2DA2E11-4B4C-1313-FC5B-7E10B34F0D45}"/>
              </a:ext>
            </a:extLst>
          </p:cNvPr>
          <p:cNvSpPr>
            <a:spLocks noGrp="1"/>
          </p:cNvSpPr>
          <p:nvPr>
            <p:ph type="dt" sz="half" idx="10"/>
          </p:nvPr>
        </p:nvSpPr>
        <p:spPr/>
        <p:txBody>
          <a:bodyPr/>
          <a:lstStyle>
            <a:lvl1pPr>
              <a:defRPr/>
            </a:lvl1pPr>
          </a:lstStyle>
          <a:p>
            <a:pPr>
              <a:defRPr/>
            </a:pPr>
            <a:fld id="{D3CD6D9E-138B-4317-AE0D-D9D3EB1DB8AF}" type="datetime1">
              <a:rPr lang="en-US"/>
              <a:pPr>
                <a:defRPr/>
              </a:pPr>
              <a:t>7/18/2024</a:t>
            </a:fld>
            <a:endParaRPr lang="en-US"/>
          </a:p>
        </p:txBody>
      </p:sp>
      <p:sp>
        <p:nvSpPr>
          <p:cNvPr id="4" name="Footer Placeholder 4">
            <a:extLst>
              <a:ext uri="{FF2B5EF4-FFF2-40B4-BE49-F238E27FC236}">
                <a16:creationId xmlns:a16="http://schemas.microsoft.com/office/drawing/2014/main" id="{737BDA03-C1F8-5C69-9F0F-3204A0F6B5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AABB8E5-63E5-4F89-6480-11C2273DCBD0}"/>
              </a:ext>
            </a:extLst>
          </p:cNvPr>
          <p:cNvSpPr>
            <a:spLocks noGrp="1"/>
          </p:cNvSpPr>
          <p:nvPr>
            <p:ph type="sldNum" sz="quarter" idx="12"/>
          </p:nvPr>
        </p:nvSpPr>
        <p:spPr/>
        <p:txBody>
          <a:bodyPr/>
          <a:lstStyle>
            <a:lvl1pPr>
              <a:defRPr/>
            </a:lvl1pPr>
          </a:lstStyle>
          <a:p>
            <a:pPr>
              <a:defRPr/>
            </a:pPr>
            <a:fld id="{08D8CA0A-6679-4C4E-8C23-90E7049F3182}" type="slidenum">
              <a:rPr lang="en-US" altLang="en-US"/>
              <a:pPr>
                <a:defRPr/>
              </a:pPr>
              <a:t>‹#›</a:t>
            </a:fld>
            <a:endParaRPr lang="en-US" altLang="en-US"/>
          </a:p>
        </p:txBody>
      </p:sp>
    </p:spTree>
    <p:extLst>
      <p:ext uri="{BB962C8B-B14F-4D97-AF65-F5344CB8AC3E}">
        <p14:creationId xmlns:p14="http://schemas.microsoft.com/office/powerpoint/2010/main" val="301629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F31231-3DC5-AD8C-E43B-524817670B70}"/>
              </a:ext>
            </a:extLst>
          </p:cNvPr>
          <p:cNvSpPr>
            <a:spLocks noGrp="1"/>
          </p:cNvSpPr>
          <p:nvPr>
            <p:ph type="dt" sz="half" idx="10"/>
          </p:nvPr>
        </p:nvSpPr>
        <p:spPr/>
        <p:txBody>
          <a:bodyPr/>
          <a:lstStyle>
            <a:lvl1pPr>
              <a:defRPr/>
            </a:lvl1pPr>
          </a:lstStyle>
          <a:p>
            <a:pPr>
              <a:defRPr/>
            </a:pPr>
            <a:fld id="{3402668F-C870-4B3E-A600-56E31E33EF49}" type="datetime1">
              <a:rPr lang="en-US"/>
              <a:pPr>
                <a:defRPr/>
              </a:pPr>
              <a:t>7/18/2024</a:t>
            </a:fld>
            <a:endParaRPr lang="en-US"/>
          </a:p>
        </p:txBody>
      </p:sp>
      <p:sp>
        <p:nvSpPr>
          <p:cNvPr id="3" name="Footer Placeholder 4">
            <a:extLst>
              <a:ext uri="{FF2B5EF4-FFF2-40B4-BE49-F238E27FC236}">
                <a16:creationId xmlns:a16="http://schemas.microsoft.com/office/drawing/2014/main" id="{AC597FAC-5E51-27AA-5540-9728207292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ED98B2-1289-2992-63F6-91F5BA4CD54A}"/>
              </a:ext>
            </a:extLst>
          </p:cNvPr>
          <p:cNvSpPr>
            <a:spLocks noGrp="1"/>
          </p:cNvSpPr>
          <p:nvPr>
            <p:ph type="sldNum" sz="quarter" idx="12"/>
          </p:nvPr>
        </p:nvSpPr>
        <p:spPr/>
        <p:txBody>
          <a:bodyPr/>
          <a:lstStyle>
            <a:lvl1pPr>
              <a:defRPr/>
            </a:lvl1pPr>
          </a:lstStyle>
          <a:p>
            <a:pPr>
              <a:defRPr/>
            </a:pPr>
            <a:fld id="{60CDBEE1-21F4-468E-B3A8-FE3C7B9B3142}" type="slidenum">
              <a:rPr lang="en-US" altLang="en-US"/>
              <a:pPr>
                <a:defRPr/>
              </a:pPr>
              <a:t>‹#›</a:t>
            </a:fld>
            <a:endParaRPr lang="en-US" altLang="en-US"/>
          </a:p>
        </p:txBody>
      </p:sp>
    </p:spTree>
    <p:extLst>
      <p:ext uri="{BB962C8B-B14F-4D97-AF65-F5344CB8AC3E}">
        <p14:creationId xmlns:p14="http://schemas.microsoft.com/office/powerpoint/2010/main" val="58311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3EBC410-2D1A-1361-4889-57DCDBD98CB3}"/>
              </a:ext>
            </a:extLst>
          </p:cNvPr>
          <p:cNvSpPr>
            <a:spLocks noGrp="1"/>
          </p:cNvSpPr>
          <p:nvPr>
            <p:ph type="dt" sz="half" idx="10"/>
          </p:nvPr>
        </p:nvSpPr>
        <p:spPr/>
        <p:txBody>
          <a:bodyPr/>
          <a:lstStyle>
            <a:lvl1pPr>
              <a:defRPr/>
            </a:lvl1pPr>
          </a:lstStyle>
          <a:p>
            <a:pPr>
              <a:defRPr/>
            </a:pPr>
            <a:fld id="{89E53A1B-C0AC-4043-9B98-032376230E54}" type="datetime1">
              <a:rPr lang="en-US"/>
              <a:pPr>
                <a:defRPr/>
              </a:pPr>
              <a:t>7/18/2024</a:t>
            </a:fld>
            <a:endParaRPr lang="en-US"/>
          </a:p>
        </p:txBody>
      </p:sp>
      <p:sp>
        <p:nvSpPr>
          <p:cNvPr id="6" name="Footer Placeholder 4">
            <a:extLst>
              <a:ext uri="{FF2B5EF4-FFF2-40B4-BE49-F238E27FC236}">
                <a16:creationId xmlns:a16="http://schemas.microsoft.com/office/drawing/2014/main" id="{0EC94F37-72EA-FC7A-0E83-DFCCCD4E78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4B2D1D-5DEA-211C-F1A9-A46582A63063}"/>
              </a:ext>
            </a:extLst>
          </p:cNvPr>
          <p:cNvSpPr>
            <a:spLocks noGrp="1"/>
          </p:cNvSpPr>
          <p:nvPr>
            <p:ph type="sldNum" sz="quarter" idx="12"/>
          </p:nvPr>
        </p:nvSpPr>
        <p:spPr/>
        <p:txBody>
          <a:bodyPr/>
          <a:lstStyle>
            <a:lvl1pPr>
              <a:defRPr/>
            </a:lvl1pPr>
          </a:lstStyle>
          <a:p>
            <a:pPr>
              <a:defRPr/>
            </a:pPr>
            <a:fld id="{58C0A2AA-3788-41AE-8040-12FC27B51CA0}" type="slidenum">
              <a:rPr lang="en-US" altLang="en-US"/>
              <a:pPr>
                <a:defRPr/>
              </a:pPr>
              <a:t>‹#›</a:t>
            </a:fld>
            <a:endParaRPr lang="en-US" altLang="en-US"/>
          </a:p>
        </p:txBody>
      </p:sp>
    </p:spTree>
    <p:extLst>
      <p:ext uri="{BB962C8B-B14F-4D97-AF65-F5344CB8AC3E}">
        <p14:creationId xmlns:p14="http://schemas.microsoft.com/office/powerpoint/2010/main" val="125892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6BF64B1-3D1D-2CAA-CDCA-AA6C2617DD27}"/>
              </a:ext>
            </a:extLst>
          </p:cNvPr>
          <p:cNvSpPr>
            <a:spLocks noGrp="1"/>
          </p:cNvSpPr>
          <p:nvPr>
            <p:ph type="dt" sz="half" idx="10"/>
          </p:nvPr>
        </p:nvSpPr>
        <p:spPr/>
        <p:txBody>
          <a:bodyPr/>
          <a:lstStyle>
            <a:lvl1pPr>
              <a:defRPr/>
            </a:lvl1pPr>
          </a:lstStyle>
          <a:p>
            <a:pPr>
              <a:defRPr/>
            </a:pPr>
            <a:fld id="{323A8F09-5419-45FD-8D95-5ABEFE04B355}" type="datetime1">
              <a:rPr lang="en-US"/>
              <a:pPr>
                <a:defRPr/>
              </a:pPr>
              <a:t>7/18/2024</a:t>
            </a:fld>
            <a:endParaRPr lang="en-US"/>
          </a:p>
        </p:txBody>
      </p:sp>
      <p:sp>
        <p:nvSpPr>
          <p:cNvPr id="6" name="Footer Placeholder 4">
            <a:extLst>
              <a:ext uri="{FF2B5EF4-FFF2-40B4-BE49-F238E27FC236}">
                <a16:creationId xmlns:a16="http://schemas.microsoft.com/office/drawing/2014/main" id="{B712BD47-033A-80E2-83D3-6B9105A0A9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4DB212-FAA9-6161-3614-369E0A299588}"/>
              </a:ext>
            </a:extLst>
          </p:cNvPr>
          <p:cNvSpPr>
            <a:spLocks noGrp="1"/>
          </p:cNvSpPr>
          <p:nvPr>
            <p:ph type="sldNum" sz="quarter" idx="12"/>
          </p:nvPr>
        </p:nvSpPr>
        <p:spPr/>
        <p:txBody>
          <a:bodyPr/>
          <a:lstStyle>
            <a:lvl1pPr>
              <a:defRPr/>
            </a:lvl1pPr>
          </a:lstStyle>
          <a:p>
            <a:pPr>
              <a:defRPr/>
            </a:pPr>
            <a:fld id="{5D87F9BB-2B5B-40B4-A6E7-CB5F814AB740}" type="slidenum">
              <a:rPr lang="en-US" altLang="en-US"/>
              <a:pPr>
                <a:defRPr/>
              </a:pPr>
              <a:t>‹#›</a:t>
            </a:fld>
            <a:endParaRPr lang="en-US" altLang="en-US"/>
          </a:p>
        </p:txBody>
      </p:sp>
    </p:spTree>
    <p:extLst>
      <p:ext uri="{BB962C8B-B14F-4D97-AF65-F5344CB8AC3E}">
        <p14:creationId xmlns:p14="http://schemas.microsoft.com/office/powerpoint/2010/main" val="333556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CC7206F-AB48-1605-B807-AE513BBE584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70E40BF2-802B-054C-5998-D44D36BCCAE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C893F206-219D-57E6-497B-2B45C2012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2DF0E03-0E65-4D71-AEF4-8A256AB919DE}" type="datetime1">
              <a:rPr lang="en-US"/>
              <a:t>7/18/2024</a:t>
            </a:fld>
            <a:endParaRPr lang="en-US"/>
          </a:p>
        </p:txBody>
      </p:sp>
      <p:sp>
        <p:nvSpPr>
          <p:cNvPr id="5" name="Footer Placeholder 4">
            <a:extLst>
              <a:ext uri="{FF2B5EF4-FFF2-40B4-BE49-F238E27FC236}">
                <a16:creationId xmlns:a16="http://schemas.microsoft.com/office/drawing/2014/main" id="{D0BAFE3B-1F06-DD82-22B2-C3D74276A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EDF5DFA-F2F9-ED99-474B-2DD35E3D850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3DAA11F-7C57-474F-AE76-9E5326C9B9F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6110" r:id="rId1"/>
    <p:sldLayoutId id="2147486120" r:id="rId2"/>
    <p:sldLayoutId id="2147486111" r:id="rId3"/>
    <p:sldLayoutId id="2147486112" r:id="rId4"/>
    <p:sldLayoutId id="2147486113" r:id="rId5"/>
    <p:sldLayoutId id="2147486114" r:id="rId6"/>
    <p:sldLayoutId id="2147486115" r:id="rId7"/>
    <p:sldLayoutId id="2147486116" r:id="rId8"/>
    <p:sldLayoutId id="2147486117" r:id="rId9"/>
    <p:sldLayoutId id="2147486118" r:id="rId10"/>
    <p:sldLayoutId id="2147486119" r:id="rId11"/>
    <p:sldLayoutId id="2147486121"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E50EDE4-A6D7-2BFA-AA2B-6CE69912046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pPr lvl="0"/>
            <a:r>
              <a:rPr lang="en-US" altLang="en-US"/>
              <a:t>Cliquez pour modifier le style du titre principal</a:t>
            </a:r>
          </a:p>
        </p:txBody>
      </p:sp>
      <p:sp>
        <p:nvSpPr>
          <p:cNvPr id="2051" name="Text Placeholder 2">
            <a:extLst>
              <a:ext uri="{FF2B5EF4-FFF2-40B4-BE49-F238E27FC236}">
                <a16:creationId xmlns:a16="http://schemas.microsoft.com/office/drawing/2014/main" id="{DA2419FA-67BB-5E90-9B83-87CBE7087503}"/>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0F907D8D-7759-DFD2-1730-E0AD159B1704}"/>
              </a:ext>
            </a:extLst>
          </p:cNvPr>
          <p:cNvSpPr>
            <a:spLocks noGrp="1"/>
          </p:cNvSpPr>
          <p:nvPr>
            <p:ph type="dt" sz="half" idx="2"/>
          </p:nvPr>
        </p:nvSpPr>
        <p:spPr>
          <a:xfrm>
            <a:off x="609600" y="6356350"/>
            <a:ext cx="2844800" cy="365125"/>
          </a:xfrm>
          <a:prstGeom prst="rect">
            <a:avLst/>
          </a:prstGeom>
        </p:spPr>
        <p:txBody>
          <a:bodyPr vert="horz" lIns="91431" tIns="45715" rIns="91431" bIns="45715"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10F59FF-C15C-4A1A-AB3B-3A24ED7DA7F8}" type="datetime1">
              <a:rPr lang="en-US"/>
              <a:t>7/18/2024</a:t>
            </a:fld>
            <a:endParaRPr lang="en-US" dirty="0"/>
          </a:p>
        </p:txBody>
      </p:sp>
      <p:sp>
        <p:nvSpPr>
          <p:cNvPr id="5" name="Footer Placeholder 4">
            <a:extLst>
              <a:ext uri="{FF2B5EF4-FFF2-40B4-BE49-F238E27FC236}">
                <a16:creationId xmlns:a16="http://schemas.microsoft.com/office/drawing/2014/main" id="{F86449ED-CD84-F9B1-B2B9-1B7AD98E9DE0}"/>
              </a:ext>
            </a:extLst>
          </p:cNvPr>
          <p:cNvSpPr>
            <a:spLocks noGrp="1"/>
          </p:cNvSpPr>
          <p:nvPr>
            <p:ph type="ftr" sz="quarter" idx="3"/>
          </p:nvPr>
        </p:nvSpPr>
        <p:spPr>
          <a:xfrm>
            <a:off x="4165600" y="6356350"/>
            <a:ext cx="3860800" cy="365125"/>
          </a:xfrm>
          <a:prstGeom prst="rect">
            <a:avLst/>
          </a:prstGeom>
        </p:spPr>
        <p:txBody>
          <a:bodyPr vert="horz" lIns="91431" tIns="45715" rIns="91431" bIns="45715"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5DBB9A0-9C55-18D2-A9E8-E1D69260F06F}"/>
              </a:ext>
            </a:extLst>
          </p:cNvPr>
          <p:cNvSpPr>
            <a:spLocks noGrp="1"/>
          </p:cNvSpPr>
          <p:nvPr>
            <p:ph type="sldNum" sz="quarter" idx="4"/>
          </p:nvPr>
        </p:nvSpPr>
        <p:spPr>
          <a:xfrm>
            <a:off x="8737600" y="6356350"/>
            <a:ext cx="2844800" cy="365125"/>
          </a:xfrm>
          <a:prstGeom prst="rect">
            <a:avLst/>
          </a:prstGeom>
        </p:spPr>
        <p:txBody>
          <a:bodyPr vert="horz" wrap="square" lIns="91431" tIns="45715" rIns="91431" bIns="45715" numCol="1" anchor="ctr" anchorCtr="0" compatLnSpc="1">
            <a:prstTxWarp prst="textNoShape">
              <a:avLst/>
            </a:prstTxWarp>
          </a:bodyPr>
          <a:lstStyle>
            <a:lvl1pPr algn="r" eaLnBrk="1" hangingPunct="1">
              <a:defRPr sz="1200">
                <a:solidFill>
                  <a:srgbClr val="898989"/>
                </a:solidFill>
              </a:defRPr>
            </a:lvl1pPr>
          </a:lstStyle>
          <a:p>
            <a:pPr>
              <a:defRPr/>
            </a:pPr>
            <a:fld id="{D96EAE7C-F831-45A5-9A2B-09CBE7833F4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6122" r:id="rId1"/>
    <p:sldLayoutId id="2147486123" r:id="rId2"/>
    <p:sldLayoutId id="2147486124" r:id="rId3"/>
    <p:sldLayoutId id="2147486125" r:id="rId4"/>
    <p:sldLayoutId id="2147486126" r:id="rId5"/>
    <p:sldLayoutId id="2147486127" r:id="rId6"/>
    <p:sldLayoutId id="2147486128" r:id="rId7"/>
    <p:sldLayoutId id="2147486129" r:id="rId8"/>
    <p:sldLayoutId id="2147486130" r:id="rId9"/>
    <p:sldLayoutId id="2147486131" r:id="rId10"/>
    <p:sldLayoutId id="2147486132" r:id="rId11"/>
    <p:sldLayoutId id="214748613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3" algn="ctr" rtl="0" fontAlgn="base">
        <a:spcBef>
          <a:spcPct val="0"/>
        </a:spcBef>
        <a:spcAft>
          <a:spcPct val="0"/>
        </a:spcAft>
        <a:defRPr sz="4400">
          <a:solidFill>
            <a:schemeClr val="tx1"/>
          </a:solidFill>
          <a:latin typeface="Calibri" pitchFamily="34" charset="0"/>
        </a:defRPr>
      </a:lvl6pPr>
      <a:lvl7pPr marL="914305" algn="ctr" rtl="0" fontAlgn="base">
        <a:spcBef>
          <a:spcPct val="0"/>
        </a:spcBef>
        <a:spcAft>
          <a:spcPct val="0"/>
        </a:spcAft>
        <a:defRPr sz="4400">
          <a:solidFill>
            <a:schemeClr val="tx1"/>
          </a:solidFill>
          <a:latin typeface="Calibri" pitchFamily="34" charset="0"/>
        </a:defRPr>
      </a:lvl7pPr>
      <a:lvl8pPr marL="1371458" algn="ctr" rtl="0" fontAlgn="base">
        <a:spcBef>
          <a:spcPct val="0"/>
        </a:spcBef>
        <a:spcAft>
          <a:spcPct val="0"/>
        </a:spcAft>
        <a:defRPr sz="4400">
          <a:solidFill>
            <a:schemeClr val="tx1"/>
          </a:solidFill>
          <a:latin typeface="Calibri" pitchFamily="34" charset="0"/>
        </a:defRPr>
      </a:lvl8pPr>
      <a:lvl9pPr marL="18286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39"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6"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1"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avian-influenza/latest-bird-flu-situation/hpai-livestock/hpai-cattle-guidanc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li.de/en/news/short-messages/short-message/gefluegelpest-keine-hinweise-auf-h5n1-infektionen-bei-milchkuehen-ausserhalb-der-usa/"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bird-flu/spotlights/ferret-study-results.html?CDC_AAref_Val=https://www.cdc.gov/flu/avianflu/spotlights/2023-2024/ferret-study-results.ht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uters.com/business/healthcare-pharmaceuticals/eu-secure-40-million-avian-flu-vaccines-15-countries-officials-2024-06-10/" TargetMode="External"/><Relationship Id="rId2" Type="http://schemas.openxmlformats.org/officeDocument/2006/relationships/hyperlink" Target="https://www.reuters.com/business/healthcare-pharmaceuticals/finland-start-bird-flu-vaccinations-humans-2024-06-25/" TargetMode="External"/><Relationship Id="rId1" Type="http://schemas.openxmlformats.org/officeDocument/2006/relationships/slideLayout" Target="../slideLayouts/slideLayout12.xml"/><Relationship Id="rId4" Type="http://schemas.openxmlformats.org/officeDocument/2006/relationships/hyperlink" Target="https://www.reuters.com/business/healthcare-pharmaceuticals/us-european-nations-consider-vaccinating-workers-exposed-bird-flu-2024-05-2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s.usda.gov/oc/images/photos/k7576-1/"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iaea.org/services/technical-cooperation-programme/new-world-screwworm" TargetMode="External"/><Relationship Id="rId5" Type="http://schemas.openxmlformats.org/officeDocument/2006/relationships/hyperlink" Target="https://www.aphis.usda.gov/livestock-poultry-disease/cattle/ticks/screwworm"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natureworldnews.com/articles/57839/20230809/invasive-cattle-screwworm-fly-outbreak-panama-border-halts-transport-infested.htm" TargetMode="External"/><Relationship Id="rId7" Type="http://schemas.openxmlformats.org/officeDocument/2006/relationships/hyperlink" Target="https://www.ars.usda.gov/oc/images/photos/k7576-1/"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www.elpais.cr/2024/04/11/panama-reporta-mas-de-cuatro-mil-casos-de-gusano-barrenador/" TargetMode="External"/><Relationship Id="rId5" Type="http://schemas.openxmlformats.org/officeDocument/2006/relationships/hyperlink" Target="https://ticotimes.net/2024/03/02/costa-rica-confirms-first-case-of-screwworm-infection-in#:~:text=The%20Ministry%20of%20Health%20and,a%20sample%20to%20be%20taken." TargetMode="External"/><Relationship Id="rId4" Type="http://schemas.openxmlformats.org/officeDocument/2006/relationships/hyperlink" Target="https://fas.usda.gov/data/costa-rica-costa-rica-declares-screwworm-emergenc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roceso.hn/nicaragua-declara-la-alerta-sanitaria-por-la-presencia-del-gusano-barrenador-en-el-ganado/"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ahis.woah.org/#/in-review/5655?reportId=167168&amp;fromPage=event-dashboard-ur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 TargetMode="External"/><Relationship Id="rId2"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1" Type="http://schemas.openxmlformats.org/officeDocument/2006/relationships/slideLayout" Target="../slideLayouts/slideLayout12.xml"/><Relationship Id="rId4" Type="http://schemas.openxmlformats.org/officeDocument/2006/relationships/hyperlink" Target="https://www.inaturalist.org/observations/2383457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fsph.iastate.edu/Factsheets/pdfs/screwworm_myiasis.pdf"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ag.colorado.gov/animals/reportable-diseases/avian-influenza/hpai-in-dairy-cattl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bah.state.mn.us/hpai"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aphis.usda.gov/sites/default/files/hpai-dairy-national-epi-brief.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aphis.usda.gov/sites/default/files/hpai-h5n1-dairy-cattle-mi-epi-inve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picture containing dark&#10;&#10;Description automatically generated">
            <a:extLst>
              <a:ext uri="{FF2B5EF4-FFF2-40B4-BE49-F238E27FC236}">
                <a16:creationId xmlns:a16="http://schemas.microsoft.com/office/drawing/2014/main" id="{2F6E47CD-D9A5-1650-814B-C6DF5A6AE3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A0E18245-0767-1B18-5E2E-A64E3EED1E92}"/>
              </a:ext>
            </a:extLst>
          </p:cNvPr>
          <p:cNvSpPr>
            <a:spLocks noGrp="1"/>
          </p:cNvSpPr>
          <p:nvPr>
            <p:ph type="ctrTitle"/>
          </p:nvPr>
        </p:nvSpPr>
        <p:spPr>
          <a:xfrm>
            <a:off x="0" y="1011238"/>
            <a:ext cx="12192000" cy="1498600"/>
          </a:xfrm>
        </p:spPr>
        <p:txBody>
          <a:bodyPr rtlCol="0">
            <a:noAutofit/>
          </a:bodyPr>
          <a:lstStyle/>
          <a:p>
            <a:pPr algn="r" eaLnBrk="1" fontAlgn="auto" hangingPunct="1">
              <a:spcAft>
                <a:spcPts val="0"/>
              </a:spcAft>
              <a:defRPr/>
            </a:pPr>
            <a:r>
              <a:rPr lang="fr-FR" sz="3600" b="1">
                <a:solidFill>
                  <a:schemeClr val="bg1"/>
                </a:solidFill>
                <a:latin typeface="+mn-lt"/>
              </a:rPr>
              <a:t>Communauté des </a:t>
            </a:r>
            <a:r>
              <a:rPr lang="fr-FR" sz="3600" b="1" dirty="0">
                <a:solidFill>
                  <a:schemeClr val="bg1"/>
                </a:solidFill>
                <a:latin typeface="+mn-lt"/>
              </a:rPr>
              <a:t>maladies émergentes et zoonotiques</a:t>
            </a:r>
            <a:br>
              <a:rPr lang="fr-FR" sz="3600" b="1" dirty="0">
                <a:solidFill>
                  <a:schemeClr val="bg1"/>
                </a:solidFill>
                <a:latin typeface="+mn-lt"/>
              </a:rPr>
            </a:br>
            <a:r>
              <a:rPr lang="fr-FR" sz="2800" b="1" i="1" dirty="0">
                <a:solidFill>
                  <a:schemeClr val="bg1"/>
                </a:solidFill>
                <a:latin typeface="+mn-lt"/>
              </a:rPr>
              <a:t>Réunion mensuelle de la Communauté</a:t>
            </a:r>
            <a:endParaRPr lang="en-CA" sz="2800" b="1" i="1" dirty="0">
              <a:solidFill>
                <a:schemeClr val="bg1"/>
              </a:solidFill>
            </a:endParaRPr>
          </a:p>
        </p:txBody>
      </p:sp>
      <p:sp>
        <p:nvSpPr>
          <p:cNvPr id="18436" name="Subtitle 1">
            <a:extLst>
              <a:ext uri="{FF2B5EF4-FFF2-40B4-BE49-F238E27FC236}">
                <a16:creationId xmlns:a16="http://schemas.microsoft.com/office/drawing/2014/main" id="{523F2B1F-0332-DB4D-88BE-DF884F2827E4}"/>
              </a:ext>
            </a:extLst>
          </p:cNvPr>
          <p:cNvSpPr>
            <a:spLocks noGrp="1"/>
          </p:cNvSpPr>
          <p:nvPr>
            <p:ph type="subTitle" idx="1"/>
          </p:nvPr>
        </p:nvSpPr>
        <p:spPr>
          <a:xfrm>
            <a:off x="5500688" y="4075113"/>
            <a:ext cx="6591300" cy="1430337"/>
          </a:xfrm>
        </p:spPr>
        <p:txBody>
          <a:bodyPr/>
          <a:lstStyle/>
          <a:p>
            <a:pPr algn="r" eaLnBrk="1" hangingPunct="1"/>
            <a:r>
              <a:rPr lang="en-CA" altLang="en-US" b="1">
                <a:solidFill>
                  <a:schemeClr val="bg1"/>
                </a:solidFill>
              </a:rPr>
              <a:t>27 juin 2024</a:t>
            </a:r>
          </a:p>
          <a:p>
            <a:pPr algn="r" eaLnBrk="1" hangingPunct="1"/>
            <a:endParaRPr lang="en-US" altLang="en-US" b="1">
              <a:solidFill>
                <a:schemeClr val="bg1"/>
              </a:solidFill>
            </a:endParaRPr>
          </a:p>
        </p:txBody>
      </p:sp>
      <p:sp>
        <p:nvSpPr>
          <p:cNvPr id="18437" name="Slide Number Placeholder 3">
            <a:extLst>
              <a:ext uri="{FF2B5EF4-FFF2-40B4-BE49-F238E27FC236}">
                <a16:creationId xmlns:a16="http://schemas.microsoft.com/office/drawing/2014/main" id="{A229C41F-849D-943D-9745-67FA47E7B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F6F55B3-055D-4F56-92A8-3DDF16F7CD0A}" type="slidenum">
              <a:rPr lang="en-US" altLang="en-US" sz="1200" smtClean="0">
                <a:solidFill>
                  <a:srgbClr val="898989"/>
                </a:solidFill>
              </a:rPr>
              <a:t>1</a:t>
            </a:fld>
            <a:endParaRPr lang="en-US" altLang="en-US" sz="1200">
              <a:solidFill>
                <a:srgbClr val="898989"/>
              </a:solidFill>
            </a:endParaRPr>
          </a:p>
        </p:txBody>
      </p:sp>
      <p:sp>
        <p:nvSpPr>
          <p:cNvPr id="18438" name="TextBox 4">
            <a:extLst>
              <a:ext uri="{FF2B5EF4-FFF2-40B4-BE49-F238E27FC236}">
                <a16:creationId xmlns:a16="http://schemas.microsoft.com/office/drawing/2014/main" id="{93572AE2-D602-68F9-A555-8F5A6AC251FF}"/>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chemeClr val="bg1"/>
                </a:solidFill>
                <a:hlinkClick r:id="rId4"/>
              </a:rPr>
              <a:t>www.cezd.ca </a:t>
            </a:r>
            <a:endParaRPr lang="en-US" altLang="en-US" sz="3600">
              <a:solidFill>
                <a:schemeClr val="bg1"/>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A7F6-3EBD-B8A6-EC54-92A98D7554E2}"/>
              </a:ext>
            </a:extLst>
          </p:cNvPr>
          <p:cNvSpPr>
            <a:spLocks noGrp="1"/>
          </p:cNvSpPr>
          <p:nvPr>
            <p:ph type="title"/>
          </p:nvPr>
        </p:nvSpPr>
        <p:spPr/>
        <p:txBody>
          <a:bodyPr/>
          <a:lstStyle/>
          <a:p>
            <a:pPr>
              <a:defRPr/>
            </a:pPr>
            <a:endParaRPr lang="en-CA"/>
          </a:p>
        </p:txBody>
      </p:sp>
      <p:sp>
        <p:nvSpPr>
          <p:cNvPr id="35843" name="Text Placeholder 2">
            <a:extLst>
              <a:ext uri="{FF2B5EF4-FFF2-40B4-BE49-F238E27FC236}">
                <a16:creationId xmlns:a16="http://schemas.microsoft.com/office/drawing/2014/main" id="{2B83D56B-0544-37BB-92C5-8123ADFDC7FF}"/>
              </a:ext>
            </a:extLst>
          </p:cNvPr>
          <p:cNvSpPr>
            <a:spLocks noGrp="1"/>
          </p:cNvSpPr>
          <p:nvPr>
            <p:ph type="body" sz="quarter" idx="13"/>
          </p:nvPr>
        </p:nvSpPr>
        <p:spPr/>
        <p:txBody>
          <a:bodyPr/>
          <a:lstStyle/>
          <a:p>
            <a:endParaRPr lang="en-CA" altLang="en-US"/>
          </a:p>
        </p:txBody>
      </p:sp>
      <p:sp>
        <p:nvSpPr>
          <p:cNvPr id="35844" name="Slide Number Placeholder 3">
            <a:extLst>
              <a:ext uri="{FF2B5EF4-FFF2-40B4-BE49-F238E27FC236}">
                <a16:creationId xmlns:a16="http://schemas.microsoft.com/office/drawing/2014/main" id="{973920DD-31C0-1A23-F933-BBE7E47A8A0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ADF6518-09A2-4D4A-B9CF-5F1F598604D5}" type="slidenum">
              <a:rPr lang="en-US" altLang="en-US" sz="1200" smtClean="0">
                <a:solidFill>
                  <a:srgbClr val="898989"/>
                </a:solidFill>
              </a:rPr>
              <a:t>10</a:t>
            </a:fld>
            <a:endParaRPr lang="en-US" altLang="en-US" sz="1200">
              <a:solidFill>
                <a:srgbClr val="898989"/>
              </a:solidFill>
            </a:endParaRPr>
          </a:p>
        </p:txBody>
      </p:sp>
      <p:pic>
        <p:nvPicPr>
          <p:cNvPr id="35845" name="Picture 5">
            <a:extLst>
              <a:ext uri="{FF2B5EF4-FFF2-40B4-BE49-F238E27FC236}">
                <a16:creationId xmlns:a16="http://schemas.microsoft.com/office/drawing/2014/main" id="{E38BDA8B-325D-9A17-34FB-4A1D5AF21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660"/>
          <a:stretch>
            <a:fillRect/>
          </a:stretch>
        </p:blipFill>
        <p:spPr bwMode="auto">
          <a:xfrm>
            <a:off x="-103188" y="0"/>
            <a:ext cx="501015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a:extLst>
              <a:ext uri="{FF2B5EF4-FFF2-40B4-BE49-F238E27FC236}">
                <a16:creationId xmlns:a16="http://schemas.microsoft.com/office/drawing/2014/main" id="{CE82B2E5-3A9A-C248-1A39-3F2FB3321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4337050"/>
            <a:ext cx="49244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9">
            <a:extLst>
              <a:ext uri="{FF2B5EF4-FFF2-40B4-BE49-F238E27FC236}">
                <a16:creationId xmlns:a16="http://schemas.microsoft.com/office/drawing/2014/main" id="{6471E27B-BB7B-1584-4CBE-3FD69A1EA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438" y="4168775"/>
            <a:ext cx="45005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1">
            <a:extLst>
              <a:ext uri="{FF2B5EF4-FFF2-40B4-BE49-F238E27FC236}">
                <a16:creationId xmlns:a16="http://schemas.microsoft.com/office/drawing/2014/main" id="{DA0AF251-7A1E-466C-8688-97BBFF1A51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38" y="2968625"/>
            <a:ext cx="49339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3">
            <a:extLst>
              <a:ext uri="{FF2B5EF4-FFF2-40B4-BE49-F238E27FC236}">
                <a16:creationId xmlns:a16="http://schemas.microsoft.com/office/drawing/2014/main" id="{3FC7E0B8-9EDE-C859-7290-F16C6AB16B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9913" y="0"/>
            <a:ext cx="49625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5">
            <a:extLst>
              <a:ext uri="{FF2B5EF4-FFF2-40B4-BE49-F238E27FC236}">
                <a16:creationId xmlns:a16="http://schemas.microsoft.com/office/drawing/2014/main" id="{9B42CDB8-BAAD-1DC5-91F4-48638EF473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838" y="5337175"/>
            <a:ext cx="39655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7">
            <a:extLst>
              <a:ext uri="{FF2B5EF4-FFF2-40B4-BE49-F238E27FC236}">
                <a16:creationId xmlns:a16="http://schemas.microsoft.com/office/drawing/2014/main" id="{C5D5710D-9DBC-7161-8A04-50FFE1FD18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7413" y="1447800"/>
            <a:ext cx="49244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9">
            <a:extLst>
              <a:ext uri="{FF2B5EF4-FFF2-40B4-BE49-F238E27FC236}">
                <a16:creationId xmlns:a16="http://schemas.microsoft.com/office/drawing/2014/main" id="{CF134922-0FBB-B4C0-66A4-27D5A5968A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3950" y="2867025"/>
            <a:ext cx="44513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2236-2FBA-CA60-5306-005D902114C0}"/>
              </a:ext>
            </a:extLst>
          </p:cNvPr>
          <p:cNvSpPr>
            <a:spLocks noGrp="1"/>
          </p:cNvSpPr>
          <p:nvPr>
            <p:ph type="title"/>
          </p:nvPr>
        </p:nvSpPr>
        <p:spPr/>
        <p:txBody>
          <a:bodyPr/>
          <a:lstStyle/>
          <a:p>
            <a:pPr>
              <a:defRPr/>
            </a:pPr>
            <a:r>
              <a:rPr lang="en-US" sz="3200" dirty="0">
                <a:hlinkClick r:id="rId3"/>
              </a:rPr>
              <a:t>Influenza aviaire hautement pathogène (IAHP) chez les bovins : Guide à l'intention des vétérinaires privés - inspection.canada.ca</a:t>
            </a:r>
            <a:endParaRPr lang="en-CA" sz="3200" dirty="0"/>
          </a:p>
        </p:txBody>
      </p:sp>
      <p:sp>
        <p:nvSpPr>
          <p:cNvPr id="37891" name="Text Placeholder 2">
            <a:extLst>
              <a:ext uri="{FF2B5EF4-FFF2-40B4-BE49-F238E27FC236}">
                <a16:creationId xmlns:a16="http://schemas.microsoft.com/office/drawing/2014/main" id="{41FCA894-2A68-44E5-A158-494EA816247A}"/>
              </a:ext>
            </a:extLst>
          </p:cNvPr>
          <p:cNvSpPr>
            <a:spLocks noGrp="1"/>
          </p:cNvSpPr>
          <p:nvPr>
            <p:ph type="body" sz="quarter" idx="13"/>
          </p:nvPr>
        </p:nvSpPr>
        <p:spPr/>
        <p:txBody>
          <a:bodyPr/>
          <a:lstStyle/>
          <a:p>
            <a:pPr>
              <a:spcAft>
                <a:spcPts val="600"/>
              </a:spcAft>
            </a:pPr>
            <a:r>
              <a:rPr lang="en-US" altLang="en-US" dirty="0" err="1">
                <a:solidFill>
                  <a:srgbClr val="333333"/>
                </a:solidFill>
                <a:latin typeface="Noto Sans" panose="020B0502040504020204" pitchFamily="34" charset="0"/>
              </a:rPr>
              <a:t>Jusqu'à</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nouvel</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ordre</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l'ACIA</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prend</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en</a:t>
            </a:r>
            <a:r>
              <a:rPr lang="en-US" altLang="en-US" dirty="0">
                <a:solidFill>
                  <a:srgbClr val="333333"/>
                </a:solidFill>
                <a:latin typeface="Noto Sans" panose="020B0502040504020204" pitchFamily="34" charset="0"/>
              </a:rPr>
              <a:t> charge les frais </a:t>
            </a:r>
            <a:r>
              <a:rPr lang="en-US" altLang="en-US" dirty="0" err="1">
                <a:solidFill>
                  <a:srgbClr val="333333"/>
                </a:solidFill>
                <a:latin typeface="Noto Sans" panose="020B0502040504020204" pitchFamily="34" charset="0"/>
              </a:rPr>
              <a:t>d'analyse</a:t>
            </a:r>
            <a:r>
              <a:rPr lang="en-US" altLang="en-US" dirty="0">
                <a:solidFill>
                  <a:srgbClr val="333333"/>
                </a:solidFill>
                <a:latin typeface="Noto Sans" panose="020B0502040504020204" pitchFamily="34" charset="0"/>
              </a:rPr>
              <a:t> de </a:t>
            </a:r>
            <a:r>
              <a:rPr lang="en-US" altLang="en-US" dirty="0" err="1">
                <a:solidFill>
                  <a:srgbClr val="333333"/>
                </a:solidFill>
                <a:latin typeface="Noto Sans" panose="020B0502040504020204" pitchFamily="34" charset="0"/>
              </a:rPr>
              <a:t>laboratoire</a:t>
            </a:r>
            <a:r>
              <a:rPr lang="en-US" altLang="en-US" dirty="0">
                <a:solidFill>
                  <a:srgbClr val="333333"/>
                </a:solidFill>
                <a:latin typeface="Noto Sans" panose="020B0502040504020204" pitchFamily="34" charset="0"/>
              </a:rPr>
              <a:t> dans tout </a:t>
            </a:r>
            <a:r>
              <a:rPr lang="en-US" altLang="en-US" dirty="0" err="1">
                <a:solidFill>
                  <a:srgbClr val="333333"/>
                </a:solidFill>
                <a:latin typeface="Noto Sans" panose="020B0502040504020204" pitchFamily="34" charset="0"/>
              </a:rPr>
              <a:t>laboratoire</a:t>
            </a:r>
            <a:r>
              <a:rPr lang="en-US" altLang="en-US" dirty="0">
                <a:solidFill>
                  <a:srgbClr val="333333"/>
                </a:solidFill>
                <a:latin typeface="Noto Sans" panose="020B0502040504020204" pitchFamily="34" charset="0"/>
              </a:rPr>
              <a:t> du CAHSN </a:t>
            </a:r>
            <a:r>
              <a:rPr lang="en-US" altLang="en-US" dirty="0" err="1">
                <a:solidFill>
                  <a:srgbClr val="333333"/>
                </a:solidFill>
                <a:latin typeface="Noto Sans" panose="020B0502040504020204" pitchFamily="34" charset="0"/>
              </a:rPr>
              <a:t>agréé</a:t>
            </a:r>
            <a:r>
              <a:rPr lang="en-US" altLang="en-US" dirty="0">
                <a:solidFill>
                  <a:srgbClr val="333333"/>
                </a:solidFill>
                <a:latin typeface="Noto Sans" panose="020B0502040504020204" pitchFamily="34" charset="0"/>
              </a:rPr>
              <a:t> pour </a:t>
            </a:r>
            <a:r>
              <a:rPr lang="en-US" altLang="en-US" dirty="0" err="1">
                <a:solidFill>
                  <a:srgbClr val="333333"/>
                </a:solidFill>
                <a:latin typeface="Noto Sans" panose="020B0502040504020204" pitchFamily="34" charset="0"/>
              </a:rPr>
              <a:t>l'analyse</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d'échantillons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d'animaux</a:t>
            </a:r>
            <a:r>
              <a:rPr lang="en-US" altLang="en-US" dirty="0">
                <a:solidFill>
                  <a:srgbClr val="333333"/>
                </a:solidFill>
                <a:latin typeface="Noto Sans" panose="020B0502040504020204" pitchFamily="34" charset="0"/>
              </a:rPr>
              <a:t> domestiques. L'ACIA ne </a:t>
            </a:r>
            <a:r>
              <a:rPr lang="en-US" altLang="en-US" dirty="0" err="1">
                <a:solidFill>
                  <a:srgbClr val="333333"/>
                </a:solidFill>
                <a:latin typeface="Noto Sans" panose="020B0502040504020204" pitchFamily="34" charset="0"/>
              </a:rPr>
              <a:t>prend</a:t>
            </a:r>
            <a:r>
              <a:rPr lang="en-US" altLang="en-US" dirty="0">
                <a:solidFill>
                  <a:srgbClr val="333333"/>
                </a:solidFill>
                <a:latin typeface="Noto Sans" panose="020B0502040504020204" pitchFamily="34" charset="0"/>
              </a:rPr>
              <a:t> pas </a:t>
            </a:r>
            <a:r>
              <a:rPr lang="en-US" altLang="en-US" dirty="0" err="1">
                <a:solidFill>
                  <a:srgbClr val="333333"/>
                </a:solidFill>
                <a:latin typeface="Noto Sans" panose="020B0502040504020204" pitchFamily="34" charset="0"/>
              </a:rPr>
              <a:t>en</a:t>
            </a:r>
            <a:r>
              <a:rPr lang="en-US" altLang="en-US" dirty="0">
                <a:solidFill>
                  <a:srgbClr val="333333"/>
                </a:solidFill>
                <a:latin typeface="Noto Sans" panose="020B0502040504020204" pitchFamily="34" charset="0"/>
              </a:rPr>
              <a:t> charge les frais </a:t>
            </a:r>
            <a:r>
              <a:rPr lang="en-US" altLang="en-US" dirty="0" err="1">
                <a:solidFill>
                  <a:srgbClr val="333333"/>
                </a:solidFill>
                <a:latin typeface="Noto Sans" panose="020B0502040504020204" pitchFamily="34" charset="0"/>
              </a:rPr>
              <a:t>vétérinaires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liés</a:t>
            </a:r>
            <a:r>
              <a:rPr lang="en-US" altLang="en-US" dirty="0">
                <a:solidFill>
                  <a:srgbClr val="333333"/>
                </a:solidFill>
                <a:latin typeface="Noto Sans" panose="020B0502040504020204" pitchFamily="34" charset="0"/>
              </a:rPr>
              <a:t> à la </a:t>
            </a:r>
            <a:r>
              <a:rPr lang="en-US" altLang="en-US" dirty="0" err="1">
                <a:solidFill>
                  <a:srgbClr val="333333"/>
                </a:solidFill>
                <a:latin typeface="Noto Sans" panose="020B0502040504020204" pitchFamily="34" charset="0"/>
              </a:rPr>
              <a:t>collecte</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ou</a:t>
            </a:r>
            <a:r>
              <a:rPr lang="en-US" altLang="en-US" dirty="0">
                <a:solidFill>
                  <a:srgbClr val="333333"/>
                </a:solidFill>
                <a:latin typeface="Noto Sans" panose="020B0502040504020204" pitchFamily="34" charset="0"/>
              </a:rPr>
              <a:t> à </a:t>
            </a:r>
            <a:r>
              <a:rPr lang="en-US" altLang="en-US" dirty="0" err="1">
                <a:solidFill>
                  <a:srgbClr val="333333"/>
                </a:solidFill>
                <a:latin typeface="Noto Sans" panose="020B0502040504020204" pitchFamily="34" charset="0"/>
              </a:rPr>
              <a:t>l'envoi</a:t>
            </a:r>
            <a:r>
              <a:rPr lang="en-US" altLang="en-US" dirty="0">
                <a:solidFill>
                  <a:srgbClr val="333333"/>
                </a:solidFill>
                <a:latin typeface="Noto Sans" panose="020B0502040504020204" pitchFamily="34" charset="0"/>
              </a:rPr>
              <a:t> des </a:t>
            </a:r>
            <a:r>
              <a:rPr lang="en-US" altLang="en-US" dirty="0" err="1">
                <a:solidFill>
                  <a:srgbClr val="333333"/>
                </a:solidFill>
                <a:latin typeface="Noto Sans" panose="020B0502040504020204" pitchFamily="34" charset="0"/>
              </a:rPr>
              <a:t>échantillons</a:t>
            </a:r>
            <a:r>
              <a:rPr lang="en-US" altLang="en-US" dirty="0">
                <a:solidFill>
                  <a:srgbClr val="333333"/>
                </a:solidFill>
                <a:latin typeface="Noto Sans" panose="020B0502040504020204" pitchFamily="34" charset="0"/>
              </a:rPr>
              <a:t> au </a:t>
            </a:r>
            <a:r>
              <a:rPr lang="en-US" altLang="en-US" dirty="0" err="1">
                <a:solidFill>
                  <a:srgbClr val="333333"/>
                </a:solidFill>
                <a:latin typeface="Noto Sans" panose="020B0502040504020204" pitchFamily="34" charset="0"/>
              </a:rPr>
              <a:t>laboratoire</a:t>
            </a:r>
            <a:r>
              <a:rPr lang="en-US" altLang="en-US" dirty="0">
                <a:solidFill>
                  <a:srgbClr val="333333"/>
                </a:solidFill>
                <a:latin typeface="Noto Sans" panose="020B0502040504020204" pitchFamily="34" charset="0"/>
              </a:rPr>
              <a:t>.</a:t>
            </a:r>
          </a:p>
          <a:p>
            <a:pPr>
              <a:spcAft>
                <a:spcPts val="600"/>
              </a:spcAft>
            </a:pPr>
            <a:r>
              <a:rPr lang="en-US" altLang="en-US" dirty="0">
                <a:solidFill>
                  <a:srgbClr val="333333"/>
                </a:solidFill>
                <a:latin typeface="Noto Sans" panose="020B0502040504020204" pitchFamily="34" charset="0"/>
              </a:rPr>
              <a:t>Les </a:t>
            </a:r>
            <a:r>
              <a:rPr lang="en-US" altLang="en-US" dirty="0" err="1">
                <a:solidFill>
                  <a:srgbClr val="333333"/>
                </a:solidFill>
                <a:latin typeface="Noto Sans" panose="020B0502040504020204" pitchFamily="34" charset="0"/>
              </a:rPr>
              <a:t>échantillons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peuvent</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provenir</a:t>
            </a:r>
            <a:r>
              <a:rPr lang="en-US" altLang="en-US" dirty="0">
                <a:solidFill>
                  <a:srgbClr val="333333"/>
                </a:solidFill>
                <a:latin typeface="Noto Sans" panose="020B0502040504020204" pitchFamily="34" charset="0"/>
              </a:rPr>
              <a:t> de vaches </a:t>
            </a:r>
            <a:r>
              <a:rPr lang="en-US" altLang="en-US" dirty="0" err="1">
                <a:solidFill>
                  <a:srgbClr val="333333"/>
                </a:solidFill>
                <a:latin typeface="Noto Sans" panose="020B0502040504020204" pitchFamily="34" charset="0"/>
              </a:rPr>
              <a:t>laitières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en</a:t>
            </a:r>
            <a:r>
              <a:rPr lang="en-US" altLang="en-US" dirty="0">
                <a:solidFill>
                  <a:srgbClr val="333333"/>
                </a:solidFill>
                <a:latin typeface="Noto Sans" panose="020B0502040504020204" pitchFamily="34" charset="0"/>
              </a:rPr>
              <a:t> lactation, de </a:t>
            </a:r>
            <a:r>
              <a:rPr lang="en-US" altLang="en-US" dirty="0" err="1">
                <a:solidFill>
                  <a:srgbClr val="333333"/>
                </a:solidFill>
                <a:latin typeface="Noto Sans" panose="020B0502040504020204" pitchFamily="34" charset="0"/>
              </a:rPr>
              <a:t>bovins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laitiers</a:t>
            </a:r>
            <a:r>
              <a:rPr lang="en-US" altLang="en-US" dirty="0">
                <a:solidFill>
                  <a:srgbClr val="333333"/>
                </a:solidFill>
                <a:latin typeface="Noto Sans" panose="020B0502040504020204" pitchFamily="34" charset="0"/>
              </a:rPr>
              <a:t> non </a:t>
            </a:r>
            <a:r>
              <a:rPr lang="en-US" altLang="en-US" dirty="0" err="1">
                <a:solidFill>
                  <a:srgbClr val="333333"/>
                </a:solidFill>
                <a:latin typeface="Noto Sans" panose="020B0502040504020204" pitchFamily="34" charset="0"/>
              </a:rPr>
              <a:t>en</a:t>
            </a:r>
            <a:r>
              <a:rPr lang="en-US" altLang="en-US" dirty="0">
                <a:solidFill>
                  <a:srgbClr val="333333"/>
                </a:solidFill>
                <a:latin typeface="Noto Sans" panose="020B0502040504020204" pitchFamily="34" charset="0"/>
              </a:rPr>
              <a:t> lactation (</a:t>
            </a:r>
            <a:r>
              <a:rPr lang="en-US" altLang="en-US" dirty="0" err="1">
                <a:solidFill>
                  <a:srgbClr val="333333"/>
                </a:solidFill>
                <a:latin typeface="Noto Sans" panose="020B0502040504020204" pitchFamily="34" charset="0"/>
              </a:rPr>
              <a:t>veaux</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laitiers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génisses</a:t>
            </a:r>
            <a:r>
              <a:rPr lang="en-US" altLang="en-US" dirty="0">
                <a:solidFill>
                  <a:srgbClr val="333333"/>
                </a:solidFill>
                <a:latin typeface="Noto Sans" panose="020B0502040504020204" pitchFamily="34" charset="0"/>
              </a:rPr>
              <a:t> et vaches </a:t>
            </a:r>
            <a:r>
              <a:rPr lang="en-US" altLang="en-US" dirty="0" err="1">
                <a:solidFill>
                  <a:srgbClr val="333333"/>
                </a:solidFill>
                <a:latin typeface="Noto Sans" panose="020B0502040504020204" pitchFamily="34" charset="0"/>
              </a:rPr>
              <a:t>taries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ainsi</a:t>
            </a:r>
            <a:r>
              <a:rPr lang="en-US" altLang="en-US" dirty="0">
                <a:solidFill>
                  <a:srgbClr val="333333"/>
                </a:solidFill>
                <a:latin typeface="Noto Sans" panose="020B0502040504020204" pitchFamily="34" charset="0"/>
              </a:rPr>
              <a:t> que de </a:t>
            </a:r>
            <a:r>
              <a:rPr lang="en-US" altLang="en-US" dirty="0" err="1">
                <a:solidFill>
                  <a:srgbClr val="333333"/>
                </a:solidFill>
                <a:latin typeface="Noto Sans" panose="020B0502040504020204" pitchFamily="34" charset="0"/>
              </a:rPr>
              <a:t>cas</a:t>
            </a:r>
            <a:r>
              <a:rPr lang="en-US" altLang="en-US" dirty="0">
                <a:solidFill>
                  <a:srgbClr val="333333"/>
                </a:solidFill>
                <a:latin typeface="Noto Sans" panose="020B0502040504020204" pitchFamily="34" charset="0"/>
              </a:rPr>
              <a:t> suspects et </a:t>
            </a:r>
            <a:r>
              <a:rPr lang="en-US" altLang="en-US" dirty="0" err="1">
                <a:solidFill>
                  <a:srgbClr val="333333"/>
                </a:solidFill>
                <a:latin typeface="Noto Sans" panose="020B0502040504020204" pitchFamily="34" charset="0"/>
              </a:rPr>
              <a:t>d'animaux</a:t>
            </a:r>
            <a:r>
              <a:rPr lang="en-US" altLang="en-US" dirty="0">
                <a:solidFill>
                  <a:srgbClr val="333333"/>
                </a:solidFill>
                <a:latin typeface="Noto Sans" panose="020B0502040504020204" pitchFamily="34" charset="0"/>
              </a:rPr>
              <a:t> non </a:t>
            </a:r>
            <a:r>
              <a:rPr lang="en-US" altLang="en-US" dirty="0" err="1">
                <a:solidFill>
                  <a:srgbClr val="333333"/>
                </a:solidFill>
                <a:latin typeface="Noto Sans" panose="020B0502040504020204" pitchFamily="34" charset="0"/>
              </a:rPr>
              <a:t>cliniques</a:t>
            </a:r>
            <a:r>
              <a:rPr lang="en-US" altLang="en-US" dirty="0">
                <a:solidFill>
                  <a:srgbClr val="333333"/>
                </a:solidFill>
                <a:latin typeface="Noto Sans" panose="020B0502040504020204" pitchFamily="34" charset="0"/>
              </a:rPr>
              <a:t>.</a:t>
            </a:r>
          </a:p>
          <a:p>
            <a:pPr>
              <a:spcAft>
                <a:spcPts val="600"/>
              </a:spcAft>
            </a:pPr>
            <a:r>
              <a:rPr lang="en-US" altLang="en-US" dirty="0">
                <a:solidFill>
                  <a:srgbClr val="333333"/>
                </a:solidFill>
                <a:latin typeface="Noto Sans" panose="020B0502040504020204" pitchFamily="34" charset="0"/>
              </a:rPr>
              <a:t>Pour les </a:t>
            </a:r>
            <a:r>
              <a:rPr lang="en-US" altLang="en-US" dirty="0" err="1">
                <a:solidFill>
                  <a:srgbClr val="333333"/>
                </a:solidFill>
                <a:latin typeface="Noto Sans" panose="020B0502040504020204" pitchFamily="34" charset="0"/>
              </a:rPr>
              <a:t>cas</a:t>
            </a:r>
            <a:r>
              <a:rPr lang="en-US" altLang="en-US" dirty="0">
                <a:solidFill>
                  <a:srgbClr val="333333"/>
                </a:solidFill>
                <a:latin typeface="Noto Sans" panose="020B0502040504020204" pitchFamily="34" charset="0"/>
              </a:rPr>
              <a:t> suspects, les </a:t>
            </a:r>
            <a:r>
              <a:rPr lang="en-US" altLang="en-US" dirty="0" err="1">
                <a:solidFill>
                  <a:srgbClr val="333333"/>
                </a:solidFill>
                <a:latin typeface="Noto Sans" panose="020B0502040504020204" pitchFamily="34" charset="0"/>
              </a:rPr>
              <a:t>vétérinaires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privés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sont</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tenus</a:t>
            </a:r>
            <a:r>
              <a:rPr lang="en-US" altLang="en-US" dirty="0">
                <a:solidFill>
                  <a:srgbClr val="333333"/>
                </a:solidFill>
                <a:latin typeface="Noto Sans" panose="020B0502040504020204" pitchFamily="34" charset="0"/>
              </a:rPr>
              <a:t> de </a:t>
            </a:r>
            <a:r>
              <a:rPr lang="en-US" altLang="en-US" dirty="0" err="1">
                <a:solidFill>
                  <a:srgbClr val="333333"/>
                </a:solidFill>
                <a:latin typeface="Noto Sans" panose="020B0502040504020204" pitchFamily="34" charset="0"/>
              </a:rPr>
              <a:t>communiquer</a:t>
            </a:r>
            <a:r>
              <a:rPr lang="en-US" altLang="en-US" dirty="0">
                <a:solidFill>
                  <a:srgbClr val="333333"/>
                </a:solidFill>
                <a:latin typeface="Noto Sans" panose="020B0502040504020204" pitchFamily="34" charset="0"/>
              </a:rPr>
              <a:t> les </a:t>
            </a:r>
            <a:r>
              <a:rPr lang="en-US" altLang="en-US" dirty="0" err="1">
                <a:solidFill>
                  <a:srgbClr val="333333"/>
                </a:solidFill>
                <a:latin typeface="Noto Sans" panose="020B0502040504020204" pitchFamily="34" charset="0"/>
              </a:rPr>
              <a:t>résultats</a:t>
            </a:r>
            <a:r>
              <a:rPr lang="en-US" altLang="en-US" dirty="0">
                <a:solidFill>
                  <a:srgbClr val="333333"/>
                </a:solidFill>
                <a:latin typeface="Noto Sans" panose="020B0502040504020204" pitchFamily="34" charset="0"/>
              </a:rPr>
              <a:t> </a:t>
            </a:r>
            <a:r>
              <a:rPr lang="en-US" altLang="en-US" dirty="0" err="1">
                <a:solidFill>
                  <a:srgbClr val="333333"/>
                </a:solidFill>
                <a:latin typeface="Noto Sans" panose="020B0502040504020204" pitchFamily="34" charset="0"/>
              </a:rPr>
              <a:t>négatifs</a:t>
            </a:r>
            <a:r>
              <a:rPr lang="en-US" altLang="en-US" dirty="0">
                <a:solidFill>
                  <a:srgbClr val="333333"/>
                </a:solidFill>
                <a:latin typeface="Noto Sans" panose="020B0502040504020204" pitchFamily="34" charset="0"/>
              </a:rPr>
              <a:t> au bureau du district.</a:t>
            </a:r>
            <a:endParaRPr lang="en-CA" altLang="en-US" dirty="0"/>
          </a:p>
        </p:txBody>
      </p:sp>
      <p:sp>
        <p:nvSpPr>
          <p:cNvPr id="37892" name="Slide Number Placeholder 3">
            <a:extLst>
              <a:ext uri="{FF2B5EF4-FFF2-40B4-BE49-F238E27FC236}">
                <a16:creationId xmlns:a16="http://schemas.microsoft.com/office/drawing/2014/main" id="{AAF28715-DB4C-F6CA-F74B-ACA1B9EB67C4}"/>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A26C37E-A2ED-4C8E-8ADF-F6704C98E5E3}" type="slidenum">
              <a:rPr lang="en-US" altLang="en-US" sz="1200" smtClean="0">
                <a:solidFill>
                  <a:srgbClr val="898989"/>
                </a:solidFill>
              </a:r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09D0-030D-AFA7-3078-DF8C9550B1B3}"/>
              </a:ext>
            </a:extLst>
          </p:cNvPr>
          <p:cNvSpPr>
            <a:spLocks noGrp="1"/>
          </p:cNvSpPr>
          <p:nvPr>
            <p:ph type="title"/>
          </p:nvPr>
        </p:nvSpPr>
        <p:spPr/>
        <p:txBody>
          <a:bodyPr/>
          <a:lstStyle/>
          <a:p>
            <a:pPr>
              <a:defRPr/>
            </a:pPr>
            <a:r>
              <a:rPr lang="en-US" sz="2800" dirty="0">
                <a:hlinkClick r:id="rId2"/>
              </a:rPr>
              <a:t>Grippe aviaire : Aucune preuve d'infection par le virus H5N1 chez les vaches laitières en dehors des États-Unis | </a:t>
            </a:r>
            <a:r>
              <a:rPr lang="en-US" sz="2800" dirty="0" err="1">
                <a:hlinkClick r:id="rId2"/>
              </a:rPr>
              <a:t>Friedrich-Loeffler-Institut </a:t>
            </a:r>
            <a:r>
              <a:rPr lang="en-US" sz="2800" dirty="0">
                <a:hlinkClick r:id="rId2"/>
              </a:rPr>
              <a:t>(fli.de)</a:t>
            </a:r>
            <a:endParaRPr lang="en-CA" sz="2800" dirty="0"/>
          </a:p>
        </p:txBody>
      </p:sp>
      <p:sp>
        <p:nvSpPr>
          <p:cNvPr id="39939" name="Text Placeholder 2">
            <a:extLst>
              <a:ext uri="{FF2B5EF4-FFF2-40B4-BE49-F238E27FC236}">
                <a16:creationId xmlns:a16="http://schemas.microsoft.com/office/drawing/2014/main" id="{D2B299CE-D5B3-1B8C-EEBB-2EF23B75884A}"/>
              </a:ext>
            </a:extLst>
          </p:cNvPr>
          <p:cNvSpPr>
            <a:spLocks noGrp="1"/>
          </p:cNvSpPr>
          <p:nvPr>
            <p:ph type="body" sz="quarter" idx="13"/>
          </p:nvPr>
        </p:nvSpPr>
        <p:spPr>
          <a:xfrm>
            <a:off x="838200" y="1857375"/>
            <a:ext cx="4868863" cy="4014788"/>
          </a:xfrm>
        </p:spPr>
        <p:txBody>
          <a:bodyPr/>
          <a:lstStyle/>
          <a:p>
            <a:r>
              <a:rPr lang="en-CA" altLang="en-US"/>
              <a:t>Exposition intramammaire des bovins laitiers</a:t>
            </a:r>
          </a:p>
          <a:p>
            <a:pPr lvl="1"/>
            <a:r>
              <a:rPr lang="en-CA" altLang="en-US"/>
              <a:t>B3.13 et un H5N1 provenant d'un oiseau sauvage en Allemagne</a:t>
            </a:r>
          </a:p>
          <a:p>
            <a:pPr lvl="2"/>
            <a:r>
              <a:rPr lang="en-CA" altLang="en-US"/>
              <a:t>Tous deux se reproduisent bien dans le pis des bovins.</a:t>
            </a:r>
          </a:p>
          <a:p>
            <a:pPr lvl="2"/>
            <a:r>
              <a:rPr lang="en-CA" altLang="en-US"/>
              <a:t>Les deux présentent des signes cliniques similaires</a:t>
            </a:r>
          </a:p>
          <a:p>
            <a:pPr lvl="2"/>
            <a:endParaRPr lang="en-CA" altLang="en-US"/>
          </a:p>
        </p:txBody>
      </p:sp>
      <p:sp>
        <p:nvSpPr>
          <p:cNvPr id="39940" name="Slide Number Placeholder 3">
            <a:extLst>
              <a:ext uri="{FF2B5EF4-FFF2-40B4-BE49-F238E27FC236}">
                <a16:creationId xmlns:a16="http://schemas.microsoft.com/office/drawing/2014/main" id="{B79558B9-2359-A49D-AF2D-303E0F5E6852}"/>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60BAB7F-8F68-4F39-8BAD-87DC322F0812}" type="slidenum">
              <a:rPr lang="en-US" altLang="en-US" sz="1200" smtClean="0">
                <a:solidFill>
                  <a:srgbClr val="898989"/>
                </a:solidFill>
              </a:rPr>
              <a:t>12</a:t>
            </a:fld>
            <a:endParaRPr lang="en-US" altLang="en-US" sz="1200">
              <a:solidFill>
                <a:srgbClr val="898989"/>
              </a:solidFill>
            </a:endParaRPr>
          </a:p>
        </p:txBody>
      </p:sp>
      <p:sp>
        <p:nvSpPr>
          <p:cNvPr id="5" name="Text Placeholder 2">
            <a:extLst>
              <a:ext uri="{FF2B5EF4-FFF2-40B4-BE49-F238E27FC236}">
                <a16:creationId xmlns:a16="http://schemas.microsoft.com/office/drawing/2014/main" id="{A5898D12-270E-F5DC-7397-6D30EEC67443}"/>
              </a:ext>
            </a:extLst>
          </p:cNvPr>
          <p:cNvSpPr txBox="1">
            <a:spLocks/>
          </p:cNvSpPr>
          <p:nvPr/>
        </p:nvSpPr>
        <p:spPr bwMode="auto">
          <a:xfrm>
            <a:off x="5856288" y="1687732"/>
            <a:ext cx="5497512" cy="4014788"/>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dirty="0"/>
              <a:t>Surveillance</a:t>
            </a:r>
          </a:p>
          <a:p>
            <a:pPr lvl="1">
              <a:defRPr/>
            </a:pPr>
            <a:r>
              <a:rPr lang="en-US" b="1" dirty="0"/>
              <a:t>1 400 échantillons de sérum bovin </a:t>
            </a:r>
            <a:r>
              <a:rPr lang="en-US" dirty="0"/>
              <a:t>provenant de régions d'Allemagne particulièrement touchées par l'IAHP </a:t>
            </a:r>
          </a:p>
          <a:p>
            <a:pPr lvl="1">
              <a:defRPr/>
            </a:pPr>
            <a:r>
              <a:rPr lang="en-US" b="1" dirty="0"/>
              <a:t>350 échantillons de lait de tank </a:t>
            </a:r>
            <a:r>
              <a:rPr lang="en-US" dirty="0"/>
              <a:t>provenant de différentes régions ont été analysés par PCR afin de détecter les génomes de virus, avec des résultats négatifs dans chaque cas. </a:t>
            </a:r>
          </a:p>
          <a:p>
            <a:pPr lvl="1">
              <a:defRPr/>
            </a:pPr>
            <a:r>
              <a:rPr lang="en-US" b="1" dirty="0"/>
              <a:t>D'autres analyses </a:t>
            </a:r>
            <a:r>
              <a:rPr lang="en-US" dirty="0"/>
              <a:t>de </a:t>
            </a:r>
            <a:r>
              <a:rPr lang="en-US" b="1" dirty="0"/>
              <a:t>1500 </a:t>
            </a:r>
            <a:r>
              <a:rPr lang="en-US" dirty="0"/>
              <a:t>échantillons de lait de tank suivront.</a:t>
            </a:r>
            <a:endParaRPr lang="en-CA" dirty="0"/>
          </a:p>
          <a:p>
            <a:pPr marL="457200" lvl="1" indent="0">
              <a:buFont typeface="Arial" panose="020B0604020202020204" pitchFamily="34" charset="0"/>
              <a:buNone/>
              <a:defRPr/>
            </a:pPr>
            <a:endParaRPr lang="en-CA" dirty="0"/>
          </a:p>
          <a:p>
            <a:pPr>
              <a:defRPr/>
            </a:pPr>
            <a:r>
              <a:rPr lang="en-CA" dirty="0"/>
              <a:t>Tous les échantillons sont négatifs à ce jour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0E16-4C95-CA43-7FD1-DDD51F7FB64B}"/>
              </a:ext>
            </a:extLst>
          </p:cNvPr>
          <p:cNvSpPr>
            <a:spLocks noGrp="1"/>
          </p:cNvSpPr>
          <p:nvPr>
            <p:ph type="title"/>
          </p:nvPr>
        </p:nvSpPr>
        <p:spPr/>
        <p:txBody>
          <a:bodyPr/>
          <a:lstStyle/>
          <a:p>
            <a:pPr>
              <a:defRPr/>
            </a:pPr>
            <a:r>
              <a:rPr lang="en-US" dirty="0">
                <a:hlinkClick r:id="rId3"/>
              </a:rPr>
              <a:t>Les CDC annoncent les résultats de l'étude sur le furet A(H5N1) | Grippe aviaire | CDC</a:t>
            </a:r>
            <a:endParaRPr lang="en-CA" dirty="0"/>
          </a:p>
        </p:txBody>
      </p:sp>
      <p:sp>
        <p:nvSpPr>
          <p:cNvPr id="40963" name="Text Placeholder 2">
            <a:extLst>
              <a:ext uri="{FF2B5EF4-FFF2-40B4-BE49-F238E27FC236}">
                <a16:creationId xmlns:a16="http://schemas.microsoft.com/office/drawing/2014/main" id="{5620D991-5336-CDE9-4376-3DE35969AA3B}"/>
              </a:ext>
            </a:extLst>
          </p:cNvPr>
          <p:cNvSpPr>
            <a:spLocks noGrp="1"/>
          </p:cNvSpPr>
          <p:nvPr>
            <p:ph type="body" sz="quarter" idx="13"/>
          </p:nvPr>
        </p:nvSpPr>
        <p:spPr>
          <a:xfrm>
            <a:off x="838200" y="2057400"/>
            <a:ext cx="4503738" cy="4014788"/>
          </a:xfrm>
        </p:spPr>
        <p:txBody>
          <a:bodyPr/>
          <a:lstStyle/>
          <a:p>
            <a:r>
              <a:rPr lang="en-CA" altLang="en-US" sz="2400" dirty="0"/>
              <a:t>Étude de provocation sur les </a:t>
            </a:r>
            <a:r>
              <a:rPr lang="en-CA" altLang="en-US" sz="2400" dirty="0" err="1"/>
              <a:t>furets</a:t>
            </a:r>
            <a:endParaRPr lang="en-CA" altLang="en-US" sz="2400" dirty="0"/>
          </a:p>
          <a:p>
            <a:pPr lvl="1"/>
            <a:r>
              <a:rPr lang="en-CA" altLang="en-US" sz="2000" dirty="0"/>
              <a:t>Virus </a:t>
            </a:r>
            <a:r>
              <a:rPr lang="en-CA" altLang="en-US" sz="2000" dirty="0" err="1"/>
              <a:t>utilisé</a:t>
            </a:r>
            <a:r>
              <a:rPr lang="en-CA" altLang="en-US" sz="2000" dirty="0"/>
              <a:t> dans un </a:t>
            </a:r>
            <a:r>
              <a:rPr lang="en-CA" altLang="en-US" sz="2000" dirty="0" err="1"/>
              <a:t>cas</a:t>
            </a:r>
            <a:r>
              <a:rPr lang="en-CA" altLang="en-US" sz="2000" dirty="0"/>
              <a:t> </a:t>
            </a:r>
            <a:r>
              <a:rPr lang="en-CA" altLang="en-US" sz="2000" dirty="0" err="1"/>
              <a:t>humain</a:t>
            </a:r>
            <a:r>
              <a:rPr lang="en-CA" altLang="en-US" sz="2000" dirty="0"/>
              <a:t> au Texas</a:t>
            </a:r>
          </a:p>
          <a:p>
            <a:r>
              <a:rPr lang="en-CA" altLang="en-US" sz="2400" dirty="0"/>
              <a:t>Les </a:t>
            </a:r>
            <a:r>
              <a:rPr lang="en-CA" altLang="en-US" sz="2400" dirty="0" err="1"/>
              <a:t>furets</a:t>
            </a:r>
            <a:r>
              <a:rPr lang="en-CA" altLang="en-US" sz="2400" dirty="0"/>
              <a:t> </a:t>
            </a:r>
            <a:r>
              <a:rPr lang="en-CA" altLang="en-US" sz="2400" dirty="0" err="1"/>
              <a:t>infectés</a:t>
            </a:r>
            <a:r>
              <a:rPr lang="en-CA" altLang="en-US" sz="2400" dirty="0"/>
              <a:t> </a:t>
            </a:r>
            <a:r>
              <a:rPr lang="en-CA" altLang="en-US" sz="2400" dirty="0" err="1"/>
              <a:t>transmettent</a:t>
            </a:r>
            <a:r>
              <a:rPr lang="en-CA" altLang="en-US" sz="2400" dirty="0"/>
              <a:t> </a:t>
            </a:r>
            <a:r>
              <a:rPr lang="en-CA" altLang="en-US" sz="2400" dirty="0" err="1"/>
              <a:t>efficacement</a:t>
            </a:r>
            <a:r>
              <a:rPr lang="en-CA" altLang="en-US" sz="2400" dirty="0"/>
              <a:t> le virus H5N1 aux </a:t>
            </a:r>
            <a:r>
              <a:rPr lang="en-CA" altLang="en-US" sz="2400" dirty="0" err="1"/>
              <a:t>furets</a:t>
            </a:r>
            <a:r>
              <a:rPr lang="en-CA" altLang="en-US" sz="2400" dirty="0"/>
              <a:t> naïfs par contact direct.</a:t>
            </a:r>
          </a:p>
          <a:p>
            <a:r>
              <a:rPr lang="en-CA" altLang="en-US" sz="2400" dirty="0"/>
              <a:t>Ne </a:t>
            </a:r>
            <a:r>
              <a:rPr lang="en-CA" altLang="en-US" sz="2400" dirty="0" err="1"/>
              <a:t>s'est</a:t>
            </a:r>
            <a:r>
              <a:rPr lang="en-CA" altLang="en-US" sz="2400" dirty="0"/>
              <a:t> pas </a:t>
            </a:r>
            <a:r>
              <a:rPr lang="en-CA" altLang="en-US" sz="2400" dirty="0" err="1"/>
              <a:t>propagé</a:t>
            </a:r>
            <a:r>
              <a:rPr lang="en-CA" altLang="en-US" sz="2400" dirty="0"/>
              <a:t> par le </a:t>
            </a:r>
            <a:r>
              <a:rPr lang="en-CA" altLang="en-US" sz="2400" dirty="0" err="1"/>
              <a:t>biais</a:t>
            </a:r>
            <a:r>
              <a:rPr lang="en-CA" altLang="en-US" sz="2400" dirty="0"/>
              <a:t> de </a:t>
            </a:r>
            <a:r>
              <a:rPr lang="en-CA" altLang="en-US" sz="2400" dirty="0" err="1"/>
              <a:t>gouttelettes</a:t>
            </a:r>
            <a:r>
              <a:rPr lang="en-CA" altLang="en-US" sz="2400" dirty="0"/>
              <a:t> </a:t>
            </a:r>
            <a:r>
              <a:rPr lang="en-CA" altLang="en-US" sz="2400" dirty="0" err="1"/>
              <a:t>respiratoires</a:t>
            </a:r>
            <a:endParaRPr lang="en-CA" altLang="en-US" sz="2400" dirty="0"/>
          </a:p>
          <a:p>
            <a:pPr lvl="1"/>
            <a:r>
              <a:rPr lang="en-CA" altLang="en-US" sz="2000" dirty="0" err="1"/>
              <a:t>Contrairement</a:t>
            </a:r>
            <a:r>
              <a:rPr lang="en-CA" altLang="en-US" sz="2000" dirty="0"/>
              <a:t> à </a:t>
            </a:r>
            <a:r>
              <a:rPr lang="en-CA" altLang="en-US" sz="2000" dirty="0" err="1"/>
              <a:t>ce</a:t>
            </a:r>
            <a:r>
              <a:rPr lang="en-CA" altLang="en-US" sz="2000" dirty="0"/>
              <a:t> qui </a:t>
            </a:r>
            <a:r>
              <a:rPr lang="en-CA" altLang="en-US" sz="2000" dirty="0" err="1"/>
              <a:t>est</a:t>
            </a:r>
            <a:r>
              <a:rPr lang="en-CA" altLang="en-US" sz="2000" dirty="0"/>
              <a:t> </a:t>
            </a:r>
            <a:r>
              <a:rPr lang="en-CA" altLang="en-US" sz="2000" dirty="0" err="1"/>
              <a:t>observé</a:t>
            </a:r>
            <a:r>
              <a:rPr lang="en-CA" altLang="en-US" sz="2000" dirty="0"/>
              <a:t> avec la grippe </a:t>
            </a:r>
            <a:r>
              <a:rPr lang="en-CA" altLang="en-US" sz="2000" dirty="0" err="1"/>
              <a:t>saisonnière</a:t>
            </a:r>
            <a:endParaRPr lang="en-CA" altLang="en-US" sz="2000" dirty="0"/>
          </a:p>
        </p:txBody>
      </p:sp>
      <p:sp>
        <p:nvSpPr>
          <p:cNvPr id="40964" name="Slide Number Placeholder 3">
            <a:extLst>
              <a:ext uri="{FF2B5EF4-FFF2-40B4-BE49-F238E27FC236}">
                <a16:creationId xmlns:a16="http://schemas.microsoft.com/office/drawing/2014/main" id="{7083885F-43A2-0E94-9F4C-A3D92B9B247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369DB47-A75C-4E69-BD70-50ED1136CB97}" type="slidenum">
              <a:rPr lang="en-US" altLang="en-US" sz="1200" smtClean="0">
                <a:solidFill>
                  <a:srgbClr val="898989"/>
                </a:solidFill>
              </a:rPr>
              <a:t>13</a:t>
            </a:fld>
            <a:endParaRPr lang="en-US" altLang="en-US" sz="1200">
              <a:solidFill>
                <a:srgbClr val="898989"/>
              </a:solidFill>
            </a:endParaRPr>
          </a:p>
        </p:txBody>
      </p:sp>
      <p:sp>
        <p:nvSpPr>
          <p:cNvPr id="40965" name="Text Placeholder 2">
            <a:extLst>
              <a:ext uri="{FF2B5EF4-FFF2-40B4-BE49-F238E27FC236}">
                <a16:creationId xmlns:a16="http://schemas.microsoft.com/office/drawing/2014/main" id="{399B1A7C-81AE-4EBA-9965-EEFD6F3D7FD0}"/>
              </a:ext>
            </a:extLst>
          </p:cNvPr>
          <p:cNvSpPr txBox="1">
            <a:spLocks/>
          </p:cNvSpPr>
          <p:nvPr/>
        </p:nvSpPr>
        <p:spPr bwMode="auto">
          <a:xfrm>
            <a:off x="6096000" y="1910255"/>
            <a:ext cx="4503737"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dirty="0"/>
              <a:t>Le virus H5N1 d'un </a:t>
            </a:r>
            <a:r>
              <a:rPr lang="en-CA" altLang="en-US" dirty="0" err="1"/>
              <a:t>cas</a:t>
            </a:r>
            <a:r>
              <a:rPr lang="en-CA" altLang="en-US" dirty="0"/>
              <a:t> </a:t>
            </a:r>
            <a:r>
              <a:rPr lang="en-CA" altLang="en-US" dirty="0" err="1"/>
              <a:t>humain</a:t>
            </a:r>
            <a:r>
              <a:rPr lang="en-CA" altLang="en-US" dirty="0"/>
              <a:t> au Texas </a:t>
            </a:r>
            <a:r>
              <a:rPr lang="en-CA" altLang="en-US" dirty="0" err="1"/>
              <a:t>est</a:t>
            </a:r>
            <a:r>
              <a:rPr lang="en-CA" altLang="en-US" dirty="0"/>
              <a:t> </a:t>
            </a:r>
            <a:r>
              <a:rPr lang="en-CA" altLang="en-US" dirty="0" err="1"/>
              <a:t>mortel</a:t>
            </a:r>
            <a:r>
              <a:rPr lang="en-CA" altLang="en-US" dirty="0"/>
              <a:t> chez les </a:t>
            </a:r>
            <a:r>
              <a:rPr lang="en-CA" altLang="en-US" dirty="0" err="1"/>
              <a:t>furets</a:t>
            </a:r>
            <a:endParaRPr lang="en-CA" altLang="en-US" dirty="0"/>
          </a:p>
          <a:p>
            <a:r>
              <a:rPr lang="en-CA" altLang="en-US" dirty="0"/>
              <a:t>La grippe </a:t>
            </a:r>
            <a:r>
              <a:rPr lang="en-CA" altLang="en-US" dirty="0" err="1"/>
              <a:t>saisonnière</a:t>
            </a:r>
            <a:r>
              <a:rPr lang="en-CA" altLang="en-US" dirty="0"/>
              <a:t> </a:t>
            </a:r>
            <a:r>
              <a:rPr lang="en-CA" altLang="en-US" dirty="0" err="1"/>
              <a:t>n'est</a:t>
            </a:r>
            <a:r>
              <a:rPr lang="en-CA" altLang="en-US" dirty="0"/>
              <a:t> pas </a:t>
            </a:r>
            <a:r>
              <a:rPr lang="en-CA" altLang="en-US" dirty="0" err="1"/>
              <a:t>mortelle</a:t>
            </a:r>
            <a:r>
              <a:rPr lang="en-CA" altLang="en-US" dirty="0"/>
              <a:t> chez les </a:t>
            </a:r>
            <a:r>
              <a:rPr lang="en-CA" altLang="en-US" dirty="0" err="1"/>
              <a:t>furets</a:t>
            </a:r>
            <a:endParaRPr lang="en-CA" altLang="en-US" dirty="0"/>
          </a:p>
          <a:p>
            <a:endParaRPr lang="en-CA" altLang="en-US" dirty="0"/>
          </a:p>
          <a:p>
            <a:r>
              <a:rPr lang="en-CA" altLang="en-US" dirty="0"/>
              <a:t>Pas de </a:t>
            </a:r>
            <a:r>
              <a:rPr lang="en-CA" altLang="en-US" dirty="0" err="1"/>
              <a:t>changement</a:t>
            </a:r>
            <a:r>
              <a:rPr lang="en-CA" altLang="en-US" dirty="0"/>
              <a:t> dans </a:t>
            </a:r>
            <a:r>
              <a:rPr lang="en-CA" altLang="en-US" dirty="0" err="1"/>
              <a:t>l'évaluation</a:t>
            </a:r>
            <a:r>
              <a:rPr lang="en-CA" altLang="en-US" dirty="0"/>
              <a:t> du </a:t>
            </a:r>
            <a:r>
              <a:rPr lang="en-CA" altLang="en-US" dirty="0" err="1"/>
              <a:t>risque</a:t>
            </a:r>
            <a:r>
              <a:rPr lang="en-CA" altLang="en-US" dirty="0"/>
              <a:t> pour la </a:t>
            </a:r>
            <a:r>
              <a:rPr lang="en-CA" altLang="en-US" dirty="0" err="1"/>
              <a:t>santé</a:t>
            </a:r>
            <a:r>
              <a:rPr lang="en-CA" altLang="en-US" dirty="0"/>
              <a:t> </a:t>
            </a:r>
            <a:r>
              <a:rPr lang="en-CA" altLang="en-US" dirty="0" err="1"/>
              <a:t>publique</a:t>
            </a:r>
            <a:endParaRPr lang="en-CA" altLang="en-US" dirty="0"/>
          </a:p>
          <a:p>
            <a:pPr lvl="1"/>
            <a:r>
              <a:rPr lang="en-CA" altLang="en-US" dirty="0" err="1"/>
              <a:t>Faible</a:t>
            </a:r>
            <a:r>
              <a:rPr lang="en-CA" altLang="en-US" dirty="0"/>
              <a:t> </a:t>
            </a:r>
            <a:r>
              <a:rPr lang="en-CA" altLang="en-US" dirty="0" err="1"/>
              <a:t>risque</a:t>
            </a:r>
            <a:r>
              <a:rPr lang="en-CA" altLang="en-US" dirty="0"/>
              <a:t> pour les </a:t>
            </a:r>
            <a:r>
              <a:rPr lang="en-CA" altLang="en-US" dirty="0" err="1"/>
              <a:t>personnes</a:t>
            </a:r>
            <a:r>
              <a:rPr lang="en-CA" altLang="en-US" dirty="0"/>
              <a:t> non </a:t>
            </a:r>
            <a:r>
              <a:rPr lang="en-CA" altLang="en-US" dirty="0" err="1"/>
              <a:t>exposées</a:t>
            </a:r>
            <a:r>
              <a:rPr lang="en-CA" altLang="en-US" dirty="0"/>
              <a:t> aux </a:t>
            </a:r>
            <a:r>
              <a:rPr lang="en-CA" altLang="en-US" dirty="0" err="1"/>
              <a:t>animaux</a:t>
            </a:r>
            <a:endParaRPr lang="en-CA"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CA3E-37FA-9328-FB48-43E0A951C1CD}"/>
              </a:ext>
            </a:extLst>
          </p:cNvPr>
          <p:cNvSpPr>
            <a:spLocks noGrp="1"/>
          </p:cNvSpPr>
          <p:nvPr>
            <p:ph type="title"/>
          </p:nvPr>
        </p:nvSpPr>
        <p:spPr>
          <a:xfrm>
            <a:off x="712076" y="305977"/>
            <a:ext cx="10515600" cy="1325563"/>
          </a:xfrm>
        </p:spPr>
        <p:txBody>
          <a:bodyPr/>
          <a:lstStyle/>
          <a:p>
            <a:pPr>
              <a:defRPr/>
            </a:pPr>
            <a:r>
              <a:rPr lang="en-US" dirty="0">
                <a:hlinkClick r:id="rId2"/>
              </a:rPr>
              <a:t>La Finlande commence à vacciner les humains contre la grippe aviaire, une première mondiale | Reuters</a:t>
            </a:r>
            <a:endParaRPr lang="en-CA" dirty="0"/>
          </a:p>
        </p:txBody>
      </p:sp>
      <p:sp>
        <p:nvSpPr>
          <p:cNvPr id="43011" name="Text Placeholder 2">
            <a:extLst>
              <a:ext uri="{FF2B5EF4-FFF2-40B4-BE49-F238E27FC236}">
                <a16:creationId xmlns:a16="http://schemas.microsoft.com/office/drawing/2014/main" id="{22457DDE-AA40-F33A-F396-47E45A4E8605}"/>
              </a:ext>
            </a:extLst>
          </p:cNvPr>
          <p:cNvSpPr>
            <a:spLocks noGrp="1"/>
          </p:cNvSpPr>
          <p:nvPr>
            <p:ph type="body" sz="quarter" idx="13"/>
          </p:nvPr>
        </p:nvSpPr>
        <p:spPr>
          <a:xfrm>
            <a:off x="838200" y="1868214"/>
            <a:ext cx="10515600" cy="4014788"/>
          </a:xfrm>
        </p:spPr>
        <p:txBody>
          <a:bodyPr/>
          <a:lstStyle/>
          <a:p>
            <a:r>
              <a:rPr lang="en-CA" altLang="en-US" dirty="0"/>
              <a:t>La </a:t>
            </a:r>
            <a:r>
              <a:rPr lang="en-CA" altLang="en-US" dirty="0" err="1"/>
              <a:t>Finlande</a:t>
            </a:r>
            <a:r>
              <a:rPr lang="en-CA" altLang="en-US" dirty="0"/>
              <a:t> propose la vaccination aux </a:t>
            </a:r>
            <a:r>
              <a:rPr lang="en-CA" altLang="en-US" dirty="0" err="1"/>
              <a:t>personnes</a:t>
            </a:r>
            <a:r>
              <a:rPr lang="en-CA" altLang="en-US" dirty="0"/>
              <a:t> les plus </a:t>
            </a:r>
            <a:r>
              <a:rPr lang="en-CA" altLang="en-US" dirty="0" err="1"/>
              <a:t>exposées</a:t>
            </a:r>
            <a:r>
              <a:rPr lang="en-CA" altLang="en-US" dirty="0"/>
              <a:t> au virus</a:t>
            </a:r>
          </a:p>
          <a:p>
            <a:r>
              <a:rPr lang="en-US" altLang="en-US" dirty="0">
                <a:hlinkClick r:id="rId3"/>
              </a:rPr>
              <a:t>L'UE </a:t>
            </a:r>
            <a:r>
              <a:rPr lang="en-US" altLang="en-US" dirty="0" err="1">
                <a:hlinkClick r:id="rId3"/>
              </a:rPr>
              <a:t>va</a:t>
            </a:r>
            <a:r>
              <a:rPr lang="en-US" altLang="en-US" dirty="0">
                <a:hlinkClick r:id="rId3"/>
              </a:rPr>
              <a:t> </a:t>
            </a:r>
            <a:r>
              <a:rPr lang="en-US" altLang="en-US" dirty="0" err="1">
                <a:hlinkClick r:id="rId3"/>
              </a:rPr>
              <a:t>fournir</a:t>
            </a:r>
            <a:r>
              <a:rPr lang="en-US" altLang="en-US" dirty="0">
                <a:hlinkClick r:id="rId3"/>
              </a:rPr>
              <a:t> 40 millions de </a:t>
            </a:r>
            <a:r>
              <a:rPr lang="en-US" altLang="en-US" dirty="0" err="1">
                <a:hlinkClick r:id="rId3"/>
              </a:rPr>
              <a:t>vaccins</a:t>
            </a:r>
            <a:r>
              <a:rPr lang="en-US" altLang="en-US" dirty="0">
                <a:hlinkClick r:id="rId3"/>
              </a:rPr>
              <a:t> </a:t>
            </a:r>
            <a:r>
              <a:rPr lang="en-US" altLang="en-US" dirty="0" err="1">
                <a:hlinkClick r:id="rId3"/>
              </a:rPr>
              <a:t>contre</a:t>
            </a:r>
            <a:r>
              <a:rPr lang="en-US" altLang="en-US" dirty="0">
                <a:hlinkClick r:id="rId3"/>
              </a:rPr>
              <a:t> la grippe </a:t>
            </a:r>
            <a:r>
              <a:rPr lang="en-US" altLang="en-US" dirty="0" err="1">
                <a:hlinkClick r:id="rId3"/>
              </a:rPr>
              <a:t>aviaire</a:t>
            </a:r>
            <a:r>
              <a:rPr lang="en-US" altLang="en-US" dirty="0">
                <a:hlinkClick r:id="rId3"/>
              </a:rPr>
              <a:t> à 15 pays - Reuters</a:t>
            </a:r>
            <a:endParaRPr lang="en-US" altLang="en-US" dirty="0"/>
          </a:p>
          <a:p>
            <a:pPr lvl="1">
              <a:spcAft>
                <a:spcPts val="1200"/>
              </a:spcAft>
            </a:pPr>
            <a:r>
              <a:rPr lang="en-US" altLang="en-US" dirty="0" err="1">
                <a:solidFill>
                  <a:srgbClr val="404040"/>
                </a:solidFill>
                <a:latin typeface="knowledge-regular"/>
              </a:rPr>
              <a:t>Ces</a:t>
            </a:r>
            <a:r>
              <a:rPr lang="en-US" altLang="en-US" dirty="0">
                <a:solidFill>
                  <a:srgbClr val="404040"/>
                </a:solidFill>
                <a:latin typeface="knowledge-regular"/>
              </a:rPr>
              <a:t> doses </a:t>
            </a:r>
            <a:r>
              <a:rPr lang="en-US" altLang="en-US" dirty="0" err="1">
                <a:solidFill>
                  <a:srgbClr val="404040"/>
                </a:solidFill>
                <a:latin typeface="knowledge-regular"/>
              </a:rPr>
              <a:t>sont</a:t>
            </a:r>
            <a:r>
              <a:rPr lang="en-US" altLang="en-US" dirty="0">
                <a:solidFill>
                  <a:srgbClr val="404040"/>
                </a:solidFill>
                <a:latin typeface="knowledge-regular"/>
              </a:rPr>
              <a:t> </a:t>
            </a:r>
            <a:r>
              <a:rPr lang="en-US" altLang="en-US" dirty="0" err="1">
                <a:solidFill>
                  <a:srgbClr val="404040"/>
                </a:solidFill>
                <a:latin typeface="knowledge-regular"/>
              </a:rPr>
              <a:t>destinées</a:t>
            </a:r>
            <a:r>
              <a:rPr lang="en-US" altLang="en-US" dirty="0">
                <a:solidFill>
                  <a:srgbClr val="404040"/>
                </a:solidFill>
                <a:latin typeface="knowledge-regular"/>
              </a:rPr>
              <a:t> aux </a:t>
            </a:r>
            <a:r>
              <a:rPr lang="en-US" altLang="en-US" dirty="0" err="1">
                <a:solidFill>
                  <a:srgbClr val="404040"/>
                </a:solidFill>
                <a:latin typeface="knowledge-regular"/>
              </a:rPr>
              <a:t>personnes</a:t>
            </a:r>
            <a:r>
              <a:rPr lang="en-US" altLang="en-US" dirty="0">
                <a:solidFill>
                  <a:srgbClr val="404040"/>
                </a:solidFill>
                <a:latin typeface="knowledge-regular"/>
              </a:rPr>
              <a:t> les plus </a:t>
            </a:r>
            <a:r>
              <a:rPr lang="en-US" altLang="en-US" dirty="0" err="1">
                <a:solidFill>
                  <a:srgbClr val="404040"/>
                </a:solidFill>
                <a:latin typeface="knowledge-regular"/>
              </a:rPr>
              <a:t>exposées</a:t>
            </a:r>
            <a:r>
              <a:rPr lang="en-US" altLang="en-US" dirty="0">
                <a:solidFill>
                  <a:srgbClr val="404040"/>
                </a:solidFill>
                <a:latin typeface="knowledge-regular"/>
              </a:rPr>
              <a:t> au virus, </a:t>
            </a:r>
            <a:r>
              <a:rPr lang="en-US" altLang="en-US" dirty="0" err="1">
                <a:solidFill>
                  <a:srgbClr val="404040"/>
                </a:solidFill>
                <a:latin typeface="knowledge-regular"/>
              </a:rPr>
              <a:t>telles</a:t>
            </a:r>
            <a:r>
              <a:rPr lang="en-US" altLang="en-US" dirty="0">
                <a:solidFill>
                  <a:srgbClr val="404040"/>
                </a:solidFill>
                <a:latin typeface="knowledge-regular"/>
              </a:rPr>
              <a:t> que les </a:t>
            </a:r>
            <a:r>
              <a:rPr lang="en-US" altLang="en-US" dirty="0" err="1">
                <a:solidFill>
                  <a:srgbClr val="404040"/>
                </a:solidFill>
                <a:latin typeface="knowledge-regular"/>
              </a:rPr>
              <a:t>travailleurs</a:t>
            </a:r>
            <a:r>
              <a:rPr lang="en-US" altLang="en-US" dirty="0">
                <a:solidFill>
                  <a:srgbClr val="404040"/>
                </a:solidFill>
                <a:latin typeface="knowledge-regular"/>
              </a:rPr>
              <a:t> des </a:t>
            </a:r>
            <a:r>
              <a:rPr lang="en-US" altLang="en-US" dirty="0" err="1">
                <a:solidFill>
                  <a:srgbClr val="404040"/>
                </a:solidFill>
                <a:latin typeface="knowledge-regular"/>
              </a:rPr>
              <a:t>élevages</a:t>
            </a:r>
            <a:r>
              <a:rPr lang="en-US" altLang="en-US" dirty="0">
                <a:solidFill>
                  <a:srgbClr val="404040"/>
                </a:solidFill>
                <a:latin typeface="knowledge-regular"/>
              </a:rPr>
              <a:t> de </a:t>
            </a:r>
            <a:r>
              <a:rPr lang="en-US" altLang="en-US" dirty="0" err="1">
                <a:solidFill>
                  <a:srgbClr val="404040"/>
                </a:solidFill>
                <a:latin typeface="knowledge-regular"/>
              </a:rPr>
              <a:t>volailles</a:t>
            </a:r>
            <a:r>
              <a:rPr lang="en-US" altLang="en-US" dirty="0">
                <a:solidFill>
                  <a:srgbClr val="404040"/>
                </a:solidFill>
                <a:latin typeface="knowledge-regular"/>
              </a:rPr>
              <a:t> et les </a:t>
            </a:r>
            <a:r>
              <a:rPr lang="en-US" altLang="en-US" dirty="0" err="1">
                <a:solidFill>
                  <a:srgbClr val="404040"/>
                </a:solidFill>
                <a:latin typeface="knowledge-regular"/>
              </a:rPr>
              <a:t>vétérinaires</a:t>
            </a:r>
            <a:r>
              <a:rPr lang="en-US" altLang="en-US" dirty="0">
                <a:solidFill>
                  <a:srgbClr val="404040"/>
                </a:solidFill>
                <a:latin typeface="knowledge-regular"/>
              </a:rPr>
              <a:t>. Les États-Unis, le Canada et la Grande-Bretagne </a:t>
            </a:r>
            <a:r>
              <a:rPr lang="en-US" altLang="en-US" dirty="0" err="1">
                <a:solidFill>
                  <a:srgbClr val="404040"/>
                </a:solidFill>
                <a:latin typeface="knowledge-regular"/>
              </a:rPr>
              <a:t>sont</a:t>
            </a:r>
            <a:r>
              <a:rPr lang="en-US" altLang="en-US" dirty="0">
                <a:solidFill>
                  <a:srgbClr val="404040"/>
                </a:solidFill>
                <a:latin typeface="knowledge-regular"/>
              </a:rPr>
              <a:t> </a:t>
            </a:r>
            <a:r>
              <a:rPr lang="en-US" altLang="en-US" dirty="0" err="1">
                <a:solidFill>
                  <a:srgbClr val="404040"/>
                </a:solidFill>
                <a:latin typeface="knowledge-regular"/>
              </a:rPr>
              <a:t>également</a:t>
            </a:r>
            <a:r>
              <a:rPr lang="en-US" altLang="en-US" dirty="0">
                <a:solidFill>
                  <a:srgbClr val="404040"/>
                </a:solidFill>
                <a:latin typeface="knowledge-regular"/>
              </a:rPr>
              <a:t> </a:t>
            </a:r>
            <a:r>
              <a:rPr lang="en-US" altLang="en-US" dirty="0" err="1">
                <a:solidFill>
                  <a:srgbClr val="404040"/>
                </a:solidFill>
                <a:latin typeface="knowledge-regular"/>
              </a:rPr>
              <a:t>en</a:t>
            </a:r>
            <a:r>
              <a:rPr lang="en-US" altLang="en-US" dirty="0">
                <a:solidFill>
                  <a:srgbClr val="404040"/>
                </a:solidFill>
                <a:latin typeface="knowledge-regular"/>
              </a:rPr>
              <a:t> train de </a:t>
            </a:r>
            <a:r>
              <a:rPr lang="en-US" altLang="en-US" u="sng" dirty="0">
                <a:latin typeface="knowledge-regular"/>
                <a:hlinkClick r:id="rId4"/>
              </a:rPr>
              <a:t>se procurer des </a:t>
            </a:r>
            <a:r>
              <a:rPr lang="en-US" altLang="en-US" dirty="0">
                <a:solidFill>
                  <a:srgbClr val="404040"/>
                </a:solidFill>
                <a:latin typeface="knowledge-regular"/>
              </a:rPr>
              <a:t>doses de </a:t>
            </a:r>
            <a:r>
              <a:rPr lang="en-US" altLang="en-US" dirty="0" err="1">
                <a:solidFill>
                  <a:srgbClr val="404040"/>
                </a:solidFill>
                <a:latin typeface="knowledge-regular"/>
              </a:rPr>
              <a:t>vaccin</a:t>
            </a:r>
            <a:r>
              <a:rPr lang="en-US" altLang="en-US" dirty="0">
                <a:solidFill>
                  <a:srgbClr val="404040"/>
                </a:solidFill>
                <a:latin typeface="knowledge-regular"/>
              </a:rPr>
              <a:t> </a:t>
            </a:r>
            <a:r>
              <a:rPr lang="en-US" altLang="en-US" dirty="0" err="1">
                <a:solidFill>
                  <a:srgbClr val="404040"/>
                </a:solidFill>
                <a:latin typeface="knowledge-regular"/>
              </a:rPr>
              <a:t>préventif</a:t>
            </a:r>
            <a:r>
              <a:rPr lang="en-US" altLang="en-US" dirty="0">
                <a:solidFill>
                  <a:srgbClr val="404040"/>
                </a:solidFill>
                <a:latin typeface="knowledge-regular"/>
              </a:rPr>
              <a:t>.</a:t>
            </a:r>
          </a:p>
          <a:p>
            <a:pPr lvl="1">
              <a:spcAft>
                <a:spcPts val="1200"/>
              </a:spcAft>
            </a:pPr>
            <a:r>
              <a:rPr lang="en-US" altLang="en-US" dirty="0">
                <a:solidFill>
                  <a:srgbClr val="404040"/>
                </a:solidFill>
                <a:latin typeface="knowledge-regular"/>
              </a:rPr>
              <a:t>Les </a:t>
            </a:r>
            <a:r>
              <a:rPr lang="en-US" altLang="en-US" dirty="0" err="1">
                <a:solidFill>
                  <a:srgbClr val="404040"/>
                </a:solidFill>
                <a:latin typeface="knowledge-regular"/>
              </a:rPr>
              <a:t>autorités</a:t>
            </a:r>
            <a:r>
              <a:rPr lang="en-US" altLang="en-US" dirty="0">
                <a:solidFill>
                  <a:srgbClr val="404040"/>
                </a:solidFill>
                <a:latin typeface="knowledge-regular"/>
              </a:rPr>
              <a:t> sanitaires </a:t>
            </a:r>
            <a:r>
              <a:rPr lang="en-US" altLang="en-US" dirty="0" err="1">
                <a:solidFill>
                  <a:srgbClr val="404040"/>
                </a:solidFill>
                <a:latin typeface="knowledge-regular"/>
              </a:rPr>
              <a:t>canadiennes</a:t>
            </a:r>
            <a:r>
              <a:rPr lang="en-US" altLang="en-US" dirty="0">
                <a:solidFill>
                  <a:srgbClr val="404040"/>
                </a:solidFill>
                <a:latin typeface="knowledge-regular"/>
              </a:rPr>
              <a:t> </a:t>
            </a:r>
            <a:r>
              <a:rPr lang="en-US" altLang="en-US" dirty="0" err="1">
                <a:solidFill>
                  <a:srgbClr val="404040"/>
                </a:solidFill>
                <a:latin typeface="knowledge-regular"/>
              </a:rPr>
              <a:t>ont</a:t>
            </a:r>
            <a:r>
              <a:rPr lang="en-US" altLang="en-US" dirty="0">
                <a:solidFill>
                  <a:srgbClr val="404040"/>
                </a:solidFill>
                <a:latin typeface="knowledge-regular"/>
              </a:rPr>
              <a:t> </a:t>
            </a:r>
            <a:r>
              <a:rPr lang="en-US" altLang="en-US" dirty="0" err="1">
                <a:solidFill>
                  <a:srgbClr val="404040"/>
                </a:solidFill>
                <a:latin typeface="knowledge-regular"/>
              </a:rPr>
              <a:t>déclaré</a:t>
            </a:r>
            <a:r>
              <a:rPr lang="en-US" altLang="en-US" dirty="0">
                <a:solidFill>
                  <a:srgbClr val="404040"/>
                </a:solidFill>
                <a:latin typeface="knowledge-regular"/>
              </a:rPr>
              <a:t> </a:t>
            </a:r>
            <a:r>
              <a:rPr lang="en-US" altLang="en-US" dirty="0" err="1">
                <a:solidFill>
                  <a:srgbClr val="404040"/>
                </a:solidFill>
                <a:latin typeface="knowledge-regular"/>
              </a:rPr>
              <a:t>avoir</a:t>
            </a:r>
            <a:r>
              <a:rPr lang="en-US" altLang="en-US" dirty="0">
                <a:solidFill>
                  <a:srgbClr val="404040"/>
                </a:solidFill>
                <a:latin typeface="knowledge-regular"/>
              </a:rPr>
              <a:t> </a:t>
            </a:r>
            <a:r>
              <a:rPr lang="en-US" altLang="en-US" dirty="0" err="1">
                <a:solidFill>
                  <a:srgbClr val="404040"/>
                </a:solidFill>
                <a:latin typeface="knowledge-regular"/>
              </a:rPr>
              <a:t>rencontré</a:t>
            </a:r>
            <a:r>
              <a:rPr lang="en-US" altLang="en-US" dirty="0">
                <a:solidFill>
                  <a:srgbClr val="404040"/>
                </a:solidFill>
                <a:latin typeface="knowledge-regular"/>
              </a:rPr>
              <a:t> GSK, fabricant des </a:t>
            </a:r>
            <a:r>
              <a:rPr lang="en-US" altLang="en-US" dirty="0" err="1">
                <a:solidFill>
                  <a:srgbClr val="404040"/>
                </a:solidFill>
                <a:latin typeface="knowledge-regular"/>
              </a:rPr>
              <a:t>vaccins</a:t>
            </a:r>
            <a:r>
              <a:rPr lang="en-US" altLang="en-US" dirty="0">
                <a:solidFill>
                  <a:srgbClr val="404040"/>
                </a:solidFill>
                <a:latin typeface="knowledge-regular"/>
              </a:rPr>
              <a:t> </a:t>
            </a:r>
            <a:r>
              <a:rPr lang="en-US" altLang="en-US" dirty="0" err="1">
                <a:solidFill>
                  <a:srgbClr val="404040"/>
                </a:solidFill>
                <a:latin typeface="knowledge-regular"/>
              </a:rPr>
              <a:t>contre</a:t>
            </a:r>
            <a:r>
              <a:rPr lang="en-US" altLang="en-US" dirty="0">
                <a:solidFill>
                  <a:srgbClr val="404040"/>
                </a:solidFill>
                <a:latin typeface="knowledge-regular"/>
              </a:rPr>
              <a:t> la grippe </a:t>
            </a:r>
            <a:r>
              <a:rPr lang="en-US" altLang="en-US" dirty="0" err="1">
                <a:solidFill>
                  <a:srgbClr val="404040"/>
                </a:solidFill>
                <a:latin typeface="knowledge-regular"/>
              </a:rPr>
              <a:t>saisonnière</a:t>
            </a:r>
            <a:r>
              <a:rPr lang="en-US" altLang="en-US" dirty="0">
                <a:solidFill>
                  <a:srgbClr val="404040"/>
                </a:solidFill>
                <a:latin typeface="knowledge-regular"/>
              </a:rPr>
              <a:t> au Canada, pour </a:t>
            </a:r>
            <a:r>
              <a:rPr lang="en-US" altLang="en-US" dirty="0" err="1">
                <a:solidFill>
                  <a:srgbClr val="404040"/>
                </a:solidFill>
                <a:latin typeface="knowledge-regular"/>
              </a:rPr>
              <a:t>discuter</a:t>
            </a:r>
            <a:r>
              <a:rPr lang="en-US" altLang="en-US" dirty="0">
                <a:solidFill>
                  <a:srgbClr val="404040"/>
                </a:solidFill>
                <a:latin typeface="knowledge-regular"/>
              </a:rPr>
              <a:t> de </a:t>
            </a:r>
            <a:r>
              <a:rPr lang="en-US" altLang="en-US" dirty="0" err="1">
                <a:solidFill>
                  <a:srgbClr val="404040"/>
                </a:solidFill>
                <a:latin typeface="knowledge-regular"/>
              </a:rPr>
              <a:t>l'acquisition</a:t>
            </a:r>
            <a:r>
              <a:rPr lang="en-US" altLang="en-US" dirty="0">
                <a:solidFill>
                  <a:srgbClr val="404040"/>
                </a:solidFill>
                <a:latin typeface="knowledge-regular"/>
              </a:rPr>
              <a:t> et de la fabrication d'un </a:t>
            </a:r>
            <a:r>
              <a:rPr lang="en-US" altLang="en-US" dirty="0" err="1">
                <a:solidFill>
                  <a:srgbClr val="404040"/>
                </a:solidFill>
                <a:latin typeface="knowledge-regular"/>
              </a:rPr>
              <a:t>vaccin</a:t>
            </a:r>
            <a:r>
              <a:rPr lang="en-US" altLang="en-US" dirty="0">
                <a:solidFill>
                  <a:srgbClr val="404040"/>
                </a:solidFill>
                <a:latin typeface="knowledge-regular"/>
              </a:rPr>
              <a:t> </a:t>
            </a:r>
            <a:r>
              <a:rPr lang="en-US" altLang="en-US" dirty="0" err="1">
                <a:solidFill>
                  <a:srgbClr val="404040"/>
                </a:solidFill>
                <a:latin typeface="knowledge-regular"/>
              </a:rPr>
              <a:t>prépandémique</a:t>
            </a:r>
            <a:r>
              <a:rPr lang="en-US" altLang="en-US" dirty="0">
                <a:solidFill>
                  <a:srgbClr val="404040"/>
                </a:solidFill>
                <a:latin typeface="knowledge-regular"/>
              </a:rPr>
              <a:t> </a:t>
            </a:r>
            <a:r>
              <a:rPr lang="en-US" altLang="en-US" dirty="0" err="1">
                <a:solidFill>
                  <a:srgbClr val="404040"/>
                </a:solidFill>
                <a:latin typeface="knowledge-regular"/>
              </a:rPr>
              <a:t>contre</a:t>
            </a:r>
            <a:r>
              <a:rPr lang="en-US" altLang="en-US" dirty="0">
                <a:solidFill>
                  <a:srgbClr val="404040"/>
                </a:solidFill>
                <a:latin typeface="knowledge-regular"/>
              </a:rPr>
              <a:t> la grippe </a:t>
            </a:r>
            <a:r>
              <a:rPr lang="en-US" altLang="en-US" dirty="0" err="1">
                <a:solidFill>
                  <a:srgbClr val="404040"/>
                </a:solidFill>
                <a:latin typeface="knowledge-regular"/>
              </a:rPr>
              <a:t>aviaire</a:t>
            </a:r>
            <a:r>
              <a:rPr lang="en-US" altLang="en-US" dirty="0">
                <a:solidFill>
                  <a:srgbClr val="404040"/>
                </a:solidFill>
                <a:latin typeface="knowledge-regular"/>
              </a:rPr>
              <a:t>, </a:t>
            </a:r>
            <a:r>
              <a:rPr lang="en-US" altLang="en-US" dirty="0" err="1">
                <a:solidFill>
                  <a:srgbClr val="404040"/>
                </a:solidFill>
                <a:latin typeface="knowledge-regular"/>
              </a:rPr>
              <a:t>une</a:t>
            </a:r>
            <a:r>
              <a:rPr lang="en-US" altLang="en-US" dirty="0">
                <a:solidFill>
                  <a:srgbClr val="404040"/>
                </a:solidFill>
                <a:latin typeface="knowledge-regular"/>
              </a:rPr>
              <a:t> </a:t>
            </a:r>
            <a:r>
              <a:rPr lang="en-US" altLang="en-US" dirty="0" err="1">
                <a:solidFill>
                  <a:srgbClr val="404040"/>
                </a:solidFill>
                <a:latin typeface="knowledge-regular"/>
              </a:rPr>
              <a:t>fois</a:t>
            </a:r>
            <a:r>
              <a:rPr lang="en-US" altLang="en-US" dirty="0">
                <a:solidFill>
                  <a:srgbClr val="404040"/>
                </a:solidFill>
                <a:latin typeface="knowledge-regular"/>
              </a:rPr>
              <a:t> que </a:t>
            </a:r>
            <a:r>
              <a:rPr lang="en-US" altLang="en-US" dirty="0" err="1">
                <a:solidFill>
                  <a:srgbClr val="404040"/>
                </a:solidFill>
                <a:latin typeface="knowledge-regular"/>
              </a:rPr>
              <a:t>sa</a:t>
            </a:r>
            <a:r>
              <a:rPr lang="en-US" altLang="en-US" dirty="0">
                <a:solidFill>
                  <a:srgbClr val="404040"/>
                </a:solidFill>
                <a:latin typeface="knowledge-regular"/>
              </a:rPr>
              <a:t> </a:t>
            </a:r>
            <a:r>
              <a:rPr lang="en-US" altLang="en-US" dirty="0" err="1">
                <a:solidFill>
                  <a:srgbClr val="404040"/>
                </a:solidFill>
                <a:latin typeface="knowledge-regular"/>
              </a:rPr>
              <a:t>capacité</a:t>
            </a:r>
            <a:r>
              <a:rPr lang="en-US" altLang="en-US" dirty="0">
                <a:solidFill>
                  <a:srgbClr val="404040"/>
                </a:solidFill>
                <a:latin typeface="knowledge-regular"/>
              </a:rPr>
              <a:t> de production pour la grippe </a:t>
            </a:r>
            <a:r>
              <a:rPr lang="en-US" altLang="en-US" dirty="0" err="1">
                <a:solidFill>
                  <a:srgbClr val="404040"/>
                </a:solidFill>
                <a:latin typeface="knowledge-regular"/>
              </a:rPr>
              <a:t>saisonnière</a:t>
            </a:r>
            <a:r>
              <a:rPr lang="en-US" altLang="en-US" dirty="0">
                <a:solidFill>
                  <a:srgbClr val="404040"/>
                </a:solidFill>
                <a:latin typeface="knowledge-regular"/>
              </a:rPr>
              <a:t> sera </a:t>
            </a:r>
            <a:r>
              <a:rPr lang="en-US" altLang="en-US" dirty="0" err="1">
                <a:solidFill>
                  <a:srgbClr val="404040"/>
                </a:solidFill>
                <a:latin typeface="knowledge-regular"/>
              </a:rPr>
              <a:t>libérée</a:t>
            </a:r>
            <a:r>
              <a:rPr lang="en-US" altLang="en-US" dirty="0">
                <a:solidFill>
                  <a:srgbClr val="404040"/>
                </a:solidFill>
                <a:latin typeface="knowledge-regular"/>
              </a:rPr>
              <a:t>.</a:t>
            </a:r>
            <a:endParaRPr lang="en-CA" altLang="en-US" dirty="0"/>
          </a:p>
        </p:txBody>
      </p:sp>
      <p:sp>
        <p:nvSpPr>
          <p:cNvPr id="43012" name="Slide Number Placeholder 3">
            <a:extLst>
              <a:ext uri="{FF2B5EF4-FFF2-40B4-BE49-F238E27FC236}">
                <a16:creationId xmlns:a16="http://schemas.microsoft.com/office/drawing/2014/main" id="{53AEE01A-EAB1-2907-3C69-EE546BDACCF4}"/>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BD073A2-9ADF-42AD-86F7-FD37E7F82213}" type="slidenum">
              <a:rPr lang="en-US" altLang="en-US" sz="1200" smtClean="0">
                <a:solidFill>
                  <a:srgbClr val="898989"/>
                </a:solidFill>
              </a:rPr>
              <a:t>14</a:t>
            </a:fld>
            <a:endParaRPr lang="en-US"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29D1-EF1E-159E-AD86-A300414F0F2E}"/>
              </a:ext>
            </a:extLst>
          </p:cNvPr>
          <p:cNvSpPr>
            <a:spLocks noGrp="1"/>
          </p:cNvSpPr>
          <p:nvPr>
            <p:ph type="title"/>
          </p:nvPr>
        </p:nvSpPr>
        <p:spPr/>
        <p:txBody>
          <a:bodyPr/>
          <a:lstStyle/>
          <a:p>
            <a:pPr>
              <a:defRPr/>
            </a:pPr>
            <a:endParaRPr lang="en-CA"/>
          </a:p>
        </p:txBody>
      </p:sp>
      <p:sp>
        <p:nvSpPr>
          <p:cNvPr id="44035" name="Text Placeholder 2">
            <a:extLst>
              <a:ext uri="{FF2B5EF4-FFF2-40B4-BE49-F238E27FC236}">
                <a16:creationId xmlns:a16="http://schemas.microsoft.com/office/drawing/2014/main" id="{926D185B-9371-ED34-4C5A-C58F17D6B30C}"/>
              </a:ext>
            </a:extLst>
          </p:cNvPr>
          <p:cNvSpPr>
            <a:spLocks noGrp="1"/>
          </p:cNvSpPr>
          <p:nvPr>
            <p:ph type="body" sz="quarter" idx="13"/>
          </p:nvPr>
        </p:nvSpPr>
        <p:spPr/>
        <p:txBody>
          <a:bodyPr/>
          <a:lstStyle/>
          <a:p>
            <a:endParaRPr lang="en-CA" altLang="en-US"/>
          </a:p>
        </p:txBody>
      </p:sp>
      <p:sp>
        <p:nvSpPr>
          <p:cNvPr id="44036" name="Slide Number Placeholder 3">
            <a:extLst>
              <a:ext uri="{FF2B5EF4-FFF2-40B4-BE49-F238E27FC236}">
                <a16:creationId xmlns:a16="http://schemas.microsoft.com/office/drawing/2014/main" id="{AFCC0201-2038-0542-EA97-0A60A60333E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34440F5-E53F-4B7A-9FA3-52924E88A5EF}" type="slidenum">
              <a:rPr lang="en-US" altLang="en-US" sz="1200" smtClean="0">
                <a:solidFill>
                  <a:srgbClr val="898989"/>
                </a:solidFill>
              </a:rPr>
              <a:t>15</a:t>
            </a:fld>
            <a:endParaRPr lang="en-US" altLang="en-US" sz="1200">
              <a:solidFill>
                <a:srgbClr val="898989"/>
              </a:solidFill>
            </a:endParaRPr>
          </a:p>
        </p:txBody>
      </p:sp>
      <p:pic>
        <p:nvPicPr>
          <p:cNvPr id="44037" name="Picture 4">
            <a:extLst>
              <a:ext uri="{FF2B5EF4-FFF2-40B4-BE49-F238E27FC236}">
                <a16:creationId xmlns:a16="http://schemas.microsoft.com/office/drawing/2014/main" id="{E058007E-2F51-E5F3-8DBA-688BCA5E7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2">
            <a:extLst>
              <a:ext uri="{FF2B5EF4-FFF2-40B4-BE49-F238E27FC236}">
                <a16:creationId xmlns:a16="http://schemas.microsoft.com/office/drawing/2014/main" id="{82B7DBD3-55FD-5AF0-4B61-24087C40F1F2}"/>
              </a:ext>
            </a:extLst>
          </p:cNvPr>
          <p:cNvSpPr txBox="1">
            <a:spLocks noChangeArrowheads="1"/>
          </p:cNvSpPr>
          <p:nvPr/>
        </p:nvSpPr>
        <p:spPr bwMode="auto">
          <a:xfrm>
            <a:off x="1238250" y="365125"/>
            <a:ext cx="3341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4000" b="1">
                <a:solidFill>
                  <a:schemeClr val="bg1"/>
                </a:solidFill>
              </a:rPr>
              <a:t>Ping Suivi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3E50-71D2-FFC6-7B93-75AC65958C76}"/>
              </a:ext>
            </a:extLst>
          </p:cNvPr>
          <p:cNvSpPr>
            <a:spLocks noGrp="1"/>
          </p:cNvSpPr>
          <p:nvPr>
            <p:ph type="title"/>
          </p:nvPr>
        </p:nvSpPr>
        <p:spPr/>
        <p:txBody>
          <a:bodyPr/>
          <a:lstStyle/>
          <a:p>
            <a:pPr>
              <a:defRPr/>
            </a:pPr>
            <a:r>
              <a:rPr lang="en-CA" dirty="0"/>
              <a:t>Recherche sur les maladies Ping</a:t>
            </a:r>
          </a:p>
        </p:txBody>
      </p:sp>
      <p:sp>
        <p:nvSpPr>
          <p:cNvPr id="43011" name="Text Placeholder 2">
            <a:extLst>
              <a:ext uri="{FF2B5EF4-FFF2-40B4-BE49-F238E27FC236}">
                <a16:creationId xmlns:a16="http://schemas.microsoft.com/office/drawing/2014/main" id="{64B2D594-2B36-F957-BE3B-7315A3F16973}"/>
              </a:ext>
            </a:extLst>
          </p:cNvPr>
          <p:cNvSpPr>
            <a:spLocks noGrp="1"/>
          </p:cNvSpPr>
          <p:nvPr>
            <p:ph type="body" sz="quarter" idx="13"/>
          </p:nvPr>
        </p:nvSpPr>
        <p:spPr>
          <a:xfrm>
            <a:off x="733096" y="1569244"/>
            <a:ext cx="4960938" cy="4014788"/>
          </a:xfrm>
        </p:spPr>
        <p:txBody>
          <a:bodyPr/>
          <a:lstStyle/>
          <a:p>
            <a:pPr marL="0" indent="0">
              <a:buFont typeface="Arial" panose="020B0604020202020204" pitchFamily="34" charset="0"/>
              <a:buNone/>
              <a:defRPr/>
            </a:pPr>
            <a:r>
              <a:rPr lang="en-CA" altLang="en-US" dirty="0"/>
              <a:t>IAHP</a:t>
            </a:r>
          </a:p>
          <a:p>
            <a:pPr>
              <a:defRPr/>
            </a:pPr>
            <a:r>
              <a:rPr lang="en-CA" altLang="en-US" dirty="0"/>
              <a:t>9/10 répondants ont répondu "non</a:t>
            </a:r>
          </a:p>
          <a:p>
            <a:pPr>
              <a:defRPr/>
            </a:pPr>
            <a:r>
              <a:rPr lang="en-CA" altLang="en-US" dirty="0"/>
              <a:t>Réponse de la santé publique aux expositions à l'IAHP dans les élevages de volailles</a:t>
            </a:r>
          </a:p>
          <a:p>
            <a:pPr>
              <a:defRPr/>
            </a:pPr>
            <a:r>
              <a:rPr lang="en-CA" altLang="en-US" dirty="0"/>
              <a:t>L'OVE de l'Alberta contacté par des chercheurs du Réseau laitier pan-canadien</a:t>
            </a:r>
          </a:p>
        </p:txBody>
      </p:sp>
      <p:sp>
        <p:nvSpPr>
          <p:cNvPr id="46084" name="Slide Number Placeholder 3">
            <a:extLst>
              <a:ext uri="{FF2B5EF4-FFF2-40B4-BE49-F238E27FC236}">
                <a16:creationId xmlns:a16="http://schemas.microsoft.com/office/drawing/2014/main" id="{968EB588-A9B1-335A-3652-F112EF1C24B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9401985-2009-4FF1-8338-495E888DADF5}" type="slidenum">
              <a:rPr lang="en-US" altLang="en-US" sz="1200" smtClean="0">
                <a:solidFill>
                  <a:srgbClr val="898989"/>
                </a:solidFill>
              </a:rPr>
              <a:t>16</a:t>
            </a:fld>
            <a:endParaRPr lang="en-US" altLang="en-US" sz="1200">
              <a:solidFill>
                <a:srgbClr val="898989"/>
              </a:solidFill>
            </a:endParaRPr>
          </a:p>
        </p:txBody>
      </p:sp>
      <p:sp>
        <p:nvSpPr>
          <p:cNvPr id="46085" name="Text Placeholder 2">
            <a:extLst>
              <a:ext uri="{FF2B5EF4-FFF2-40B4-BE49-F238E27FC236}">
                <a16:creationId xmlns:a16="http://schemas.microsoft.com/office/drawing/2014/main" id="{E491C361-683E-2B1D-1DD9-FB463C2773E2}"/>
              </a:ext>
            </a:extLst>
          </p:cNvPr>
          <p:cNvSpPr txBox="1">
            <a:spLocks/>
          </p:cNvSpPr>
          <p:nvPr/>
        </p:nvSpPr>
        <p:spPr bwMode="auto">
          <a:xfrm>
            <a:off x="6096000" y="1543050"/>
            <a:ext cx="4960938"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sz="2400" dirty="0" err="1"/>
              <a:t>Autres</a:t>
            </a:r>
            <a:r>
              <a:rPr lang="en-CA" altLang="en-US" sz="2400" dirty="0"/>
              <a:t> maladies </a:t>
            </a:r>
            <a:r>
              <a:rPr lang="en-CA" altLang="en-US" sz="2400" dirty="0" err="1"/>
              <a:t>émergentes</a:t>
            </a:r>
            <a:r>
              <a:rPr lang="en-CA" altLang="en-US" sz="2400" dirty="0"/>
              <a:t> et </a:t>
            </a:r>
            <a:r>
              <a:rPr lang="en-CA" altLang="en-US" sz="2400" dirty="0" err="1"/>
              <a:t>zoonotiques</a:t>
            </a:r>
            <a:endParaRPr lang="en-CA" altLang="en-US" sz="2400" dirty="0"/>
          </a:p>
          <a:p>
            <a:pPr lvl="1"/>
            <a:r>
              <a:rPr lang="en-CA" altLang="en-US" sz="2000" dirty="0" err="1"/>
              <a:t>Salmonellose</a:t>
            </a:r>
            <a:r>
              <a:rPr lang="en-CA" altLang="en-US" sz="2000" dirty="0"/>
              <a:t> </a:t>
            </a:r>
            <a:r>
              <a:rPr lang="en-CA" altLang="en-US" sz="2000" dirty="0" err="1"/>
              <a:t>associée</a:t>
            </a:r>
            <a:r>
              <a:rPr lang="en-CA" altLang="en-US" sz="2000" dirty="0"/>
              <a:t> aux reptiles</a:t>
            </a:r>
          </a:p>
          <a:p>
            <a:pPr lvl="1"/>
            <a:r>
              <a:rPr lang="en-CA" altLang="en-US" sz="2000" dirty="0" err="1"/>
              <a:t>Volailles</a:t>
            </a:r>
            <a:r>
              <a:rPr lang="en-CA" altLang="en-US" sz="2000" dirty="0"/>
              <a:t> de </a:t>
            </a:r>
            <a:r>
              <a:rPr lang="en-CA" altLang="en-US" sz="2000" dirty="0" err="1"/>
              <a:t>basse-cour</a:t>
            </a:r>
            <a:r>
              <a:rPr lang="en-CA" altLang="en-US" sz="2000" dirty="0"/>
              <a:t> et maladies </a:t>
            </a:r>
            <a:r>
              <a:rPr lang="en-CA" altLang="en-US" sz="2000" dirty="0" err="1"/>
              <a:t>entériques</a:t>
            </a:r>
            <a:endParaRPr lang="en-CA" altLang="en-US" sz="2000" dirty="0"/>
          </a:p>
          <a:p>
            <a:pPr lvl="1"/>
            <a:r>
              <a:rPr lang="en-CA" altLang="en-US" sz="2000" dirty="0"/>
              <a:t>Extension de </a:t>
            </a:r>
            <a:r>
              <a:rPr lang="en-CA" altLang="en-US" sz="2000" dirty="0" err="1"/>
              <a:t>l'aire</a:t>
            </a:r>
            <a:r>
              <a:rPr lang="en-CA" altLang="en-US" sz="2000" dirty="0"/>
              <a:t> de </a:t>
            </a:r>
            <a:r>
              <a:rPr lang="en-CA" altLang="en-US" sz="2000" dirty="0" err="1"/>
              <a:t>répartition</a:t>
            </a:r>
            <a:r>
              <a:rPr lang="en-CA" altLang="en-US" sz="2000" dirty="0"/>
              <a:t> de la </a:t>
            </a:r>
            <a:r>
              <a:rPr lang="en-CA" altLang="en-US" sz="2000" dirty="0" err="1"/>
              <a:t>maladie</a:t>
            </a:r>
            <a:r>
              <a:rPr lang="en-CA" altLang="en-US" sz="2000" dirty="0"/>
              <a:t> de Lyme</a:t>
            </a:r>
          </a:p>
          <a:p>
            <a:pPr lvl="1"/>
            <a:r>
              <a:rPr lang="en-CA" altLang="en-US" sz="2000" dirty="0"/>
              <a:t>Gale des </a:t>
            </a:r>
            <a:r>
              <a:rPr lang="en-CA" altLang="en-US" sz="2000" dirty="0" err="1"/>
              <a:t>veaux</a:t>
            </a:r>
            <a:r>
              <a:rPr lang="en-CA" altLang="en-US" sz="2000" dirty="0"/>
              <a:t> (agents </a:t>
            </a:r>
            <a:r>
              <a:rPr lang="en-CA" altLang="en-US" sz="2000" dirty="0" err="1"/>
              <a:t>souvent</a:t>
            </a:r>
            <a:r>
              <a:rPr lang="en-CA" altLang="en-US" sz="2000" dirty="0"/>
              <a:t> </a:t>
            </a:r>
            <a:r>
              <a:rPr lang="en-CA" altLang="en-US" sz="2000" dirty="0" err="1"/>
              <a:t>zoonotiques</a:t>
            </a:r>
            <a:r>
              <a:rPr lang="en-CA" altLang="en-US" sz="2000" dirty="0"/>
              <a:t>)</a:t>
            </a:r>
          </a:p>
          <a:p>
            <a:pPr lvl="1"/>
            <a:r>
              <a:rPr lang="en-CA" altLang="en-US" sz="2000" dirty="0"/>
              <a:t>Contamination </a:t>
            </a:r>
            <a:r>
              <a:rPr lang="en-CA" altLang="en-US" sz="2000" dirty="0" err="1"/>
              <a:t>bactérienne</a:t>
            </a:r>
            <a:r>
              <a:rPr lang="en-CA" altLang="en-US" sz="2000" dirty="0"/>
              <a:t> et </a:t>
            </a:r>
            <a:r>
              <a:rPr lang="en-CA" altLang="en-US" sz="2000" dirty="0" err="1"/>
              <a:t>sélection</a:t>
            </a:r>
            <a:r>
              <a:rPr lang="en-CA" altLang="en-US" sz="2000" dirty="0"/>
              <a:t> de la RAM et de </a:t>
            </a:r>
            <a:r>
              <a:rPr lang="en-CA" altLang="en-US" sz="2000" dirty="0" err="1"/>
              <a:t>ses</a:t>
            </a:r>
            <a:r>
              <a:rPr lang="en-CA" altLang="en-US" sz="2000" dirty="0"/>
              <a:t> </a:t>
            </a:r>
            <a:r>
              <a:rPr lang="en-CA" altLang="en-US" sz="2000" dirty="0" err="1"/>
              <a:t>déterminants</a:t>
            </a:r>
            <a:r>
              <a:rPr lang="en-CA" altLang="en-US" sz="2000" dirty="0"/>
              <a:t> dans les </a:t>
            </a:r>
            <a:r>
              <a:rPr lang="en-CA" altLang="en-US" sz="2000" dirty="0" err="1"/>
              <a:t>usines</a:t>
            </a:r>
            <a:r>
              <a:rPr lang="en-CA" altLang="en-US" sz="2000" dirty="0"/>
              <a:t> </a:t>
            </a:r>
            <a:r>
              <a:rPr lang="en-CA" altLang="en-US" sz="2000" dirty="0" err="1"/>
              <a:t>d'aliments</a:t>
            </a:r>
            <a:r>
              <a:rPr lang="en-CA" altLang="en-US" sz="2000" dirty="0"/>
              <a:t> </a:t>
            </a:r>
            <a:r>
              <a:rPr lang="en-CA" altLang="en-US" sz="2000" dirty="0" err="1"/>
              <a:t>commerciaux</a:t>
            </a:r>
            <a:r>
              <a:rPr lang="en-CA" altLang="en-US" sz="2000" dirty="0"/>
              <a:t> et les </a:t>
            </a:r>
            <a:r>
              <a:rPr lang="en-CA" altLang="en-US" sz="2000" dirty="0" err="1"/>
              <a:t>élevages</a:t>
            </a:r>
            <a:r>
              <a:rPr lang="en-CA" altLang="en-US" sz="2000" dirty="0"/>
              <a:t> de </a:t>
            </a:r>
            <a:r>
              <a:rPr lang="en-CA" altLang="en-US" sz="2000" dirty="0" err="1"/>
              <a:t>porcs</a:t>
            </a:r>
            <a:r>
              <a:rPr lang="en-CA" altLang="en-US" sz="2000" dirty="0"/>
              <a:t> au Québec</a:t>
            </a:r>
          </a:p>
          <a:p>
            <a:pPr lvl="1"/>
            <a:r>
              <a:rPr lang="en-CA" altLang="en-US" sz="2000" dirty="0"/>
              <a:t>Rage, Toxoplasma</a:t>
            </a:r>
          </a:p>
          <a:p>
            <a:pPr lvl="1"/>
            <a:endParaRPr lang="en-CA" altLang="en-US" dirty="0"/>
          </a:p>
          <a:p>
            <a:endParaRPr lang="en-CA" altLang="en-US" dirty="0"/>
          </a:p>
        </p:txBody>
      </p:sp>
      <p:sp>
        <p:nvSpPr>
          <p:cNvPr id="46086" name="TextBox 3">
            <a:extLst>
              <a:ext uri="{FF2B5EF4-FFF2-40B4-BE49-F238E27FC236}">
                <a16:creationId xmlns:a16="http://schemas.microsoft.com/office/drawing/2014/main" id="{C5BD930A-EE73-64C0-4368-4971A876DD96}"/>
              </a:ext>
            </a:extLst>
          </p:cNvPr>
          <p:cNvSpPr txBox="1">
            <a:spLocks noChangeArrowheads="1"/>
          </p:cNvSpPr>
          <p:nvPr/>
        </p:nvSpPr>
        <p:spPr bwMode="auto">
          <a:xfrm>
            <a:off x="317500" y="5462588"/>
            <a:ext cx="55419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sz="1800" b="1">
                <a:solidFill>
                  <a:srgbClr val="7030A0"/>
                </a:solidFill>
              </a:rPr>
              <a:t>Si vous avez de nouvelles publications que vous aimeriez voir figurer dans le rapport hebdomadaire, n'hésitez pas à les partager.</a:t>
            </a:r>
          </a:p>
          <a:p>
            <a:pPr>
              <a:lnSpc>
                <a:spcPct val="100000"/>
              </a:lnSpc>
              <a:spcBef>
                <a:spcPct val="0"/>
              </a:spcBef>
            </a:pPr>
            <a:r>
              <a:rPr lang="en-CA" altLang="en-US" sz="1800" b="1">
                <a:solidFill>
                  <a:srgbClr val="7030A0"/>
                </a:solidFill>
              </a:rPr>
              <a:t>Si vous souhaitez présenter vos recherches à la communauté, contactez Andrea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4180-379B-A494-9847-7FA8075CACCF}"/>
              </a:ext>
            </a:extLst>
          </p:cNvPr>
          <p:cNvSpPr>
            <a:spLocks noGrp="1"/>
          </p:cNvSpPr>
          <p:nvPr>
            <p:ph type="title"/>
          </p:nvPr>
        </p:nvSpPr>
        <p:spPr>
          <a:xfrm>
            <a:off x="211138" y="33338"/>
            <a:ext cx="10515600" cy="890587"/>
          </a:xfrm>
        </p:spPr>
        <p:txBody>
          <a:bodyPr/>
          <a:lstStyle/>
          <a:p>
            <a:pPr>
              <a:defRPr/>
            </a:pPr>
            <a:r>
              <a:rPr lang="en-US" sz="3200" dirty="0"/>
              <a:t>“New World Screwworm” en Amérique du Nord et en Amérique centrale</a:t>
            </a:r>
            <a:endParaRPr lang="en-CA" sz="3200" dirty="0"/>
          </a:p>
        </p:txBody>
      </p:sp>
      <p:sp>
        <p:nvSpPr>
          <p:cNvPr id="48131" name="Text Placeholder 2">
            <a:extLst>
              <a:ext uri="{FF2B5EF4-FFF2-40B4-BE49-F238E27FC236}">
                <a16:creationId xmlns:a16="http://schemas.microsoft.com/office/drawing/2014/main" id="{0426E039-2A6C-561C-6B0E-07DE2C673C52}"/>
              </a:ext>
            </a:extLst>
          </p:cNvPr>
          <p:cNvSpPr>
            <a:spLocks noGrp="1"/>
          </p:cNvSpPr>
          <p:nvPr>
            <p:ph type="body" sz="quarter" idx="13"/>
          </p:nvPr>
        </p:nvSpPr>
        <p:spPr>
          <a:xfrm>
            <a:off x="377825" y="960438"/>
            <a:ext cx="4683125" cy="5105400"/>
          </a:xfrm>
        </p:spPr>
        <p:txBody>
          <a:bodyPr/>
          <a:lstStyle/>
          <a:p>
            <a:pPr>
              <a:spcBef>
                <a:spcPts val="1800"/>
              </a:spcBef>
            </a:pPr>
            <a:r>
              <a:rPr lang="en-US" altLang="en-US" sz="2200" dirty="0" err="1"/>
              <a:t>Larve</a:t>
            </a:r>
            <a:r>
              <a:rPr lang="en-US" altLang="en-US" sz="2200" dirty="0"/>
              <a:t> de mouche parasite - </a:t>
            </a:r>
            <a:r>
              <a:rPr lang="en-CA" altLang="en-US" sz="2200" i="1" dirty="0" err="1"/>
              <a:t>Cochliomyia</a:t>
            </a:r>
            <a:r>
              <a:rPr lang="en-CA" altLang="en-US" sz="2200" i="1" dirty="0"/>
              <a:t> </a:t>
            </a:r>
            <a:r>
              <a:rPr lang="en-CA" altLang="en-US" sz="2200" i="1" dirty="0" err="1"/>
              <a:t>hominivorax</a:t>
            </a:r>
            <a:r>
              <a:rPr lang="en-CA" altLang="en-US" sz="2200" i="1" dirty="0"/>
              <a:t> </a:t>
            </a:r>
            <a:r>
              <a:rPr lang="en-CA" altLang="en-US" sz="2200" dirty="0" err="1"/>
              <a:t>causant</a:t>
            </a:r>
            <a:r>
              <a:rPr lang="en-CA" altLang="en-US" sz="2200" dirty="0"/>
              <a:t> la </a:t>
            </a:r>
            <a:r>
              <a:rPr lang="en-CA" altLang="en-US" sz="2200" dirty="0" err="1"/>
              <a:t>myiase</a:t>
            </a:r>
            <a:r>
              <a:rPr lang="en-CA" altLang="en-US" sz="2200" dirty="0"/>
              <a:t> des </a:t>
            </a:r>
            <a:r>
              <a:rPr lang="en-CA" altLang="en-US" sz="2200" dirty="0" err="1"/>
              <a:t>plaies</a:t>
            </a:r>
            <a:endParaRPr lang="en-CA" altLang="en-US" sz="2200" dirty="0"/>
          </a:p>
          <a:p>
            <a:pPr>
              <a:spcBef>
                <a:spcPts val="1800"/>
              </a:spcBef>
            </a:pPr>
            <a:r>
              <a:rPr lang="en-CA" altLang="en-US" sz="2200" dirty="0" err="1"/>
              <a:t>Endémique</a:t>
            </a:r>
            <a:r>
              <a:rPr lang="en-CA" altLang="en-US" sz="2200" dirty="0"/>
              <a:t> </a:t>
            </a:r>
            <a:r>
              <a:rPr lang="en-CA" altLang="en-US" sz="2200" dirty="0" err="1"/>
              <a:t>en</a:t>
            </a:r>
            <a:r>
              <a:rPr lang="en-CA" altLang="en-US" sz="2200" dirty="0"/>
              <a:t> </a:t>
            </a:r>
            <a:r>
              <a:rPr lang="en-CA" altLang="en-US" sz="2200" dirty="0" err="1"/>
              <a:t>Amérique</a:t>
            </a:r>
            <a:r>
              <a:rPr lang="en-CA" altLang="en-US" sz="2200" dirty="0"/>
              <a:t> du Sud</a:t>
            </a:r>
          </a:p>
          <a:p>
            <a:pPr>
              <a:spcBef>
                <a:spcPts val="1800"/>
              </a:spcBef>
            </a:pPr>
            <a:r>
              <a:rPr lang="en-CA" altLang="en-US" sz="2200" dirty="0"/>
              <a:t>A </a:t>
            </a:r>
            <a:r>
              <a:rPr lang="en-CA" altLang="en-US" sz="2200" dirty="0" err="1"/>
              <a:t>été</a:t>
            </a:r>
            <a:r>
              <a:rPr lang="en-CA" altLang="en-US" sz="2200" dirty="0"/>
              <a:t> </a:t>
            </a:r>
            <a:r>
              <a:rPr lang="en-CA" altLang="en-US" sz="2200" dirty="0" err="1"/>
              <a:t>éradiqué</a:t>
            </a:r>
            <a:r>
              <a:rPr lang="en-CA" altLang="en-US" sz="2200" dirty="0"/>
              <a:t> des États-Unis et de </a:t>
            </a:r>
            <a:r>
              <a:rPr lang="en-CA" altLang="en-US" sz="2200" dirty="0" err="1"/>
              <a:t>l'Amérique</a:t>
            </a:r>
            <a:r>
              <a:rPr lang="en-CA" altLang="en-US" sz="2200" dirty="0"/>
              <a:t> centrale entre 1957 et 2001 à </a:t>
            </a:r>
            <a:r>
              <a:rPr lang="en-CA" altLang="en-US" sz="2200" dirty="0" err="1"/>
              <a:t>l'aide</a:t>
            </a:r>
            <a:r>
              <a:rPr lang="en-CA" altLang="en-US" sz="2200" dirty="0"/>
              <a:t> de mouches </a:t>
            </a:r>
            <a:r>
              <a:rPr lang="en-CA" altLang="en-US" sz="2200" dirty="0" err="1"/>
              <a:t>mâles</a:t>
            </a:r>
            <a:r>
              <a:rPr lang="en-CA" altLang="en-US" sz="2200" dirty="0"/>
              <a:t> </a:t>
            </a:r>
            <a:r>
              <a:rPr lang="en-CA" altLang="en-US" sz="2200" dirty="0" err="1"/>
              <a:t>stériles</a:t>
            </a:r>
            <a:r>
              <a:rPr lang="en-CA" altLang="en-US" sz="2200" dirty="0"/>
              <a:t>.</a:t>
            </a:r>
          </a:p>
          <a:p>
            <a:pPr>
              <a:spcBef>
                <a:spcPts val="1800"/>
              </a:spcBef>
            </a:pPr>
            <a:r>
              <a:rPr lang="en-US" altLang="en-US" sz="2200" dirty="0" err="1"/>
              <a:t>Réapparition</a:t>
            </a:r>
            <a:r>
              <a:rPr lang="en-US" altLang="en-US" sz="2200" dirty="0"/>
              <a:t> dans les Florida Keys </a:t>
            </a:r>
            <a:r>
              <a:rPr lang="en-US" altLang="en-US" sz="2200" dirty="0" err="1"/>
              <a:t>en</a:t>
            </a:r>
            <a:r>
              <a:rPr lang="en-US" altLang="en-US" sz="2200" dirty="0"/>
              <a:t> 2016, </a:t>
            </a:r>
            <a:r>
              <a:rPr lang="en-US" altLang="en-US" sz="2200" dirty="0" err="1"/>
              <a:t>mais</a:t>
            </a:r>
            <a:r>
              <a:rPr lang="en-US" altLang="en-US" sz="2200" dirty="0"/>
              <a:t> la situation a </a:t>
            </a:r>
            <a:r>
              <a:rPr lang="en-US" altLang="en-US" sz="2200" dirty="0" err="1"/>
              <a:t>été</a:t>
            </a:r>
            <a:r>
              <a:rPr lang="en-US" altLang="en-US" sz="2200" dirty="0"/>
              <a:t> </a:t>
            </a:r>
            <a:r>
              <a:rPr lang="en-US" altLang="en-US" sz="2200" dirty="0" err="1"/>
              <a:t>maîtrisée</a:t>
            </a:r>
            <a:r>
              <a:rPr lang="en-US" altLang="en-US" sz="2200" dirty="0"/>
              <a:t>.</a:t>
            </a:r>
          </a:p>
          <a:p>
            <a:pPr>
              <a:spcBef>
                <a:spcPts val="1800"/>
              </a:spcBef>
            </a:pPr>
            <a:r>
              <a:rPr lang="en-US" altLang="en-US" sz="2200" dirty="0" err="1"/>
              <a:t>Normalement</a:t>
            </a:r>
            <a:r>
              <a:rPr lang="en-US" altLang="en-US" sz="2200" dirty="0"/>
              <a:t>, le Panama </a:t>
            </a:r>
            <a:r>
              <a:rPr lang="en-US" altLang="en-US" sz="2200" dirty="0" err="1"/>
              <a:t>est</a:t>
            </a:r>
            <a:r>
              <a:rPr lang="en-US" altLang="en-US" sz="2200" dirty="0"/>
              <a:t> le point de </a:t>
            </a:r>
            <a:r>
              <a:rPr lang="en-US" altLang="en-US" sz="2200" dirty="0" err="1"/>
              <a:t>contrôle</a:t>
            </a:r>
            <a:r>
              <a:rPr lang="en-US" altLang="en-US" sz="2200" dirty="0"/>
              <a:t>, avec des millions de mouches </a:t>
            </a:r>
            <a:r>
              <a:rPr lang="en-US" altLang="en-US" sz="2200" dirty="0" err="1"/>
              <a:t>stériles</a:t>
            </a:r>
            <a:r>
              <a:rPr lang="en-US" altLang="en-US" sz="2200" dirty="0"/>
              <a:t> </a:t>
            </a:r>
            <a:r>
              <a:rPr lang="en-US" altLang="en-US" sz="2200" dirty="0" err="1"/>
              <a:t>relâchées</a:t>
            </a:r>
            <a:r>
              <a:rPr lang="en-US" altLang="en-US" sz="2200" dirty="0"/>
              <a:t> pour </a:t>
            </a:r>
            <a:r>
              <a:rPr lang="en-US" altLang="en-US" sz="2200" dirty="0" err="1"/>
              <a:t>contrôler</a:t>
            </a:r>
            <a:r>
              <a:rPr lang="en-US" altLang="en-US" sz="2200" dirty="0"/>
              <a:t> les </a:t>
            </a:r>
            <a:r>
              <a:rPr lang="en-US" altLang="en-US" sz="2200" dirty="0" err="1"/>
              <a:t>mouvements</a:t>
            </a:r>
            <a:r>
              <a:rPr lang="en-US" altLang="en-US" sz="2200" dirty="0"/>
              <a:t> </a:t>
            </a:r>
            <a:r>
              <a:rPr lang="en-US" altLang="en-US" sz="2200" dirty="0" err="1"/>
              <a:t>vers</a:t>
            </a:r>
            <a:r>
              <a:rPr lang="en-US" altLang="en-US" sz="2200" dirty="0"/>
              <a:t> le </a:t>
            </a:r>
            <a:r>
              <a:rPr lang="en-US" altLang="en-US" sz="2200" dirty="0" err="1"/>
              <a:t>nord</a:t>
            </a:r>
            <a:endParaRPr lang="en-US" altLang="en-US" sz="2200" dirty="0"/>
          </a:p>
        </p:txBody>
      </p:sp>
      <p:sp>
        <p:nvSpPr>
          <p:cNvPr id="4" name="Slide Number Placeholder 3">
            <a:extLst>
              <a:ext uri="{FF2B5EF4-FFF2-40B4-BE49-F238E27FC236}">
                <a16:creationId xmlns:a16="http://schemas.microsoft.com/office/drawing/2014/main" id="{F9516960-E9A7-A212-8BF6-3E2847511231}"/>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3"/>
              </a:rPr>
              <a:t>k7576-1 : USDA ARS</a:t>
            </a:r>
            <a:endParaRPr lang="en-US" dirty="0">
              <a:solidFill>
                <a:schemeClr val="tx1">
                  <a:tint val="75000"/>
                </a:schemeClr>
              </a:solidFill>
              <a:latin typeface="+mn-lt"/>
            </a:endParaRPr>
          </a:p>
        </p:txBody>
      </p:sp>
      <p:sp>
        <p:nvSpPr>
          <p:cNvPr id="48133" name="Rectangle 2">
            <a:extLst>
              <a:ext uri="{FF2B5EF4-FFF2-40B4-BE49-F238E27FC236}">
                <a16:creationId xmlns:a16="http://schemas.microsoft.com/office/drawing/2014/main" id="{6529EBA1-CAEC-367B-CF2E-2C49AFE6416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8134" name="Picture 2">
            <a:extLst>
              <a:ext uri="{FF2B5EF4-FFF2-40B4-BE49-F238E27FC236}">
                <a16:creationId xmlns:a16="http://schemas.microsoft.com/office/drawing/2014/main" id="{0EBEDF72-92C9-0440-77E9-6B5D5615EC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1271588"/>
            <a:ext cx="691197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6">
            <a:extLst>
              <a:ext uri="{FF2B5EF4-FFF2-40B4-BE49-F238E27FC236}">
                <a16:creationId xmlns:a16="http://schemas.microsoft.com/office/drawing/2014/main" id="{61C7144F-7958-8EAB-DBF6-5874E50EAFA0}"/>
              </a:ext>
            </a:extLst>
          </p:cNvPr>
          <p:cNvSpPr txBox="1">
            <a:spLocks noChangeArrowheads="1"/>
          </p:cNvSpPr>
          <p:nvPr/>
        </p:nvSpPr>
        <p:spPr bwMode="auto">
          <a:xfrm>
            <a:off x="1354028" y="6430963"/>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hlinkClick r:id="rId5"/>
              </a:rPr>
              <a:t>Ver du Nouveau Monde (usda.gov)</a:t>
            </a:r>
            <a:endParaRPr lang="en-CA" altLang="en-US" dirty="0"/>
          </a:p>
        </p:txBody>
      </p:sp>
      <p:sp>
        <p:nvSpPr>
          <p:cNvPr id="48136" name="TextBox 8">
            <a:extLst>
              <a:ext uri="{FF2B5EF4-FFF2-40B4-BE49-F238E27FC236}">
                <a16:creationId xmlns:a16="http://schemas.microsoft.com/office/drawing/2014/main" id="{2E4E2162-4403-5DA6-80B8-61B785523135}"/>
              </a:ext>
            </a:extLst>
          </p:cNvPr>
          <p:cNvSpPr txBox="1">
            <a:spLocks noChangeArrowheads="1"/>
          </p:cNvSpPr>
          <p:nvPr/>
        </p:nvSpPr>
        <p:spPr bwMode="auto">
          <a:xfrm>
            <a:off x="5280025" y="6178550"/>
            <a:ext cx="6513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6"/>
              </a:rPr>
              <a:t>https://www.iaea.org/services/technical-cooperation-programme/new-world-screwworm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DC59-2B4B-A5EF-FDB5-A9D5D524E405}"/>
              </a:ext>
            </a:extLst>
          </p:cNvPr>
          <p:cNvSpPr>
            <a:spLocks noGrp="1"/>
          </p:cNvSpPr>
          <p:nvPr>
            <p:ph type="title"/>
          </p:nvPr>
        </p:nvSpPr>
        <p:spPr>
          <a:xfrm>
            <a:off x="211138" y="144463"/>
            <a:ext cx="11479212" cy="1325562"/>
          </a:xfrm>
        </p:spPr>
        <p:txBody>
          <a:bodyPr/>
          <a:lstStyle/>
          <a:p>
            <a:pPr>
              <a:defRPr/>
            </a:pPr>
            <a:r>
              <a:rPr lang="en-US" sz="3200" dirty="0"/>
              <a:t>Mouvement vers le nord en Amérique centrale</a:t>
            </a:r>
            <a:endParaRPr lang="en-CA" sz="3200" dirty="0"/>
          </a:p>
        </p:txBody>
      </p:sp>
      <p:sp>
        <p:nvSpPr>
          <p:cNvPr id="34819" name="Text Placeholder 2">
            <a:extLst>
              <a:ext uri="{FF2B5EF4-FFF2-40B4-BE49-F238E27FC236}">
                <a16:creationId xmlns:a16="http://schemas.microsoft.com/office/drawing/2014/main" id="{C3044E36-64AC-368E-37C1-3D7F225BCC99}"/>
              </a:ext>
            </a:extLst>
          </p:cNvPr>
          <p:cNvSpPr>
            <a:spLocks noGrp="1"/>
          </p:cNvSpPr>
          <p:nvPr>
            <p:ph type="body" sz="quarter" idx="13"/>
          </p:nvPr>
        </p:nvSpPr>
        <p:spPr>
          <a:xfrm>
            <a:off x="455613" y="1271588"/>
            <a:ext cx="8248650" cy="4551362"/>
          </a:xfrm>
        </p:spPr>
        <p:txBody>
          <a:bodyPr/>
          <a:lstStyle/>
          <a:p>
            <a:pPr>
              <a:defRPr/>
            </a:pPr>
            <a:r>
              <a:rPr lang="en-US" altLang="en-US" dirty="0">
                <a:solidFill>
                  <a:prstClr val="black"/>
                </a:solidFill>
                <a:hlinkClick r:id="rId3"/>
              </a:rPr>
              <a:t>Août 2023 </a:t>
            </a:r>
            <a:r>
              <a:rPr lang="en-US" altLang="en-US" dirty="0">
                <a:solidFill>
                  <a:prstClr val="black"/>
                </a:solidFill>
              </a:rPr>
              <a:t>Des cas sont apparus au Panama, les mouvements d'animaux ont été interrompus. Après ou en même temps que la libération de mouches stériles.</a:t>
            </a:r>
            <a:endParaRPr lang="en-US" altLang="en-US" u="sng" dirty="0"/>
          </a:p>
          <a:p>
            <a:pPr>
              <a:defRPr/>
            </a:pPr>
            <a:r>
              <a:rPr lang="en-US" altLang="en-US" u="sng" dirty="0">
                <a:hlinkClick r:id="rId4"/>
              </a:rPr>
              <a:t>Le Costa Rica </a:t>
            </a:r>
            <a:r>
              <a:rPr lang="en-US" altLang="en-US" dirty="0"/>
              <a:t>(février 2024) a déclaré une urgence sanitaire en raison de la présence et de la propagation du ver du nouveau monde ; cas chez les bovins, les chevaux, les porcs, les moutons, les chèvres et les chiens.</a:t>
            </a:r>
          </a:p>
          <a:p>
            <a:pPr>
              <a:defRPr/>
            </a:pPr>
            <a:r>
              <a:rPr lang="en-US" altLang="en-US" dirty="0"/>
              <a:t>Mars 2024 </a:t>
            </a:r>
            <a:r>
              <a:rPr lang="en-US" altLang="en-US" dirty="0">
                <a:hlinkClick r:id="rId5"/>
              </a:rPr>
              <a:t>Premier cas humain </a:t>
            </a:r>
            <a:endParaRPr lang="en-US" altLang="en-US" dirty="0"/>
          </a:p>
          <a:p>
            <a:pPr marL="0" indent="0">
              <a:buFont typeface="Arial" panose="020B0604020202020204" pitchFamily="34" charset="0"/>
              <a:buNone/>
              <a:defRPr/>
            </a:pPr>
            <a:endParaRPr lang="en-US" altLang="en-US" dirty="0"/>
          </a:p>
          <a:p>
            <a:pPr>
              <a:defRPr/>
            </a:pPr>
            <a:r>
              <a:rPr lang="en-US" altLang="en-US" dirty="0">
                <a:hlinkClick r:id="rId6"/>
              </a:rPr>
              <a:t>Panama </a:t>
            </a:r>
            <a:r>
              <a:rPr lang="en-US" altLang="en-US" dirty="0"/>
              <a:t>&gt;4 700 cas chez les bovins (12 avril)</a:t>
            </a:r>
          </a:p>
        </p:txBody>
      </p:sp>
      <p:sp>
        <p:nvSpPr>
          <p:cNvPr id="4" name="Slide Number Placeholder 3">
            <a:extLst>
              <a:ext uri="{FF2B5EF4-FFF2-40B4-BE49-F238E27FC236}">
                <a16:creationId xmlns:a16="http://schemas.microsoft.com/office/drawing/2014/main" id="{5652C13A-3E6A-52FD-AB06-469153331E73}"/>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7"/>
              </a:rPr>
              <a:t>k7576-1 : USDA ARS</a:t>
            </a:r>
            <a:endParaRPr lang="en-US" dirty="0">
              <a:solidFill>
                <a:schemeClr val="tx1">
                  <a:tint val="75000"/>
                </a:schemeClr>
              </a:solidFill>
              <a:latin typeface="+mn-lt"/>
            </a:endParaRPr>
          </a:p>
        </p:txBody>
      </p:sp>
      <p:sp>
        <p:nvSpPr>
          <p:cNvPr id="50181" name="Rectangle 2">
            <a:extLst>
              <a:ext uri="{FF2B5EF4-FFF2-40B4-BE49-F238E27FC236}">
                <a16:creationId xmlns:a16="http://schemas.microsoft.com/office/drawing/2014/main" id="{C0FFBD39-B8A3-E770-B424-109E48141617}"/>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50182" name="Picture 2">
            <a:extLst>
              <a:ext uri="{FF2B5EF4-FFF2-40B4-BE49-F238E27FC236}">
                <a16:creationId xmlns:a16="http://schemas.microsoft.com/office/drawing/2014/main" id="{DB7A8B05-6A6D-6EF0-34AE-01B2A682356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1690688"/>
            <a:ext cx="31623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ECDE-6931-2F75-B12D-92DDF3A0D652}"/>
              </a:ext>
            </a:extLst>
          </p:cNvPr>
          <p:cNvSpPr>
            <a:spLocks noGrp="1"/>
          </p:cNvSpPr>
          <p:nvPr>
            <p:ph type="title"/>
          </p:nvPr>
        </p:nvSpPr>
        <p:spPr>
          <a:xfrm>
            <a:off x="1028700" y="441325"/>
            <a:ext cx="4486275" cy="839788"/>
          </a:xfrm>
        </p:spPr>
        <p:txBody>
          <a:bodyPr/>
          <a:lstStyle/>
          <a:p>
            <a:pPr>
              <a:defRPr/>
            </a:pPr>
            <a:r>
              <a:rPr lang="en-CA" dirty="0"/>
              <a:t>Nicaragua</a:t>
            </a:r>
          </a:p>
        </p:txBody>
      </p:sp>
      <p:sp>
        <p:nvSpPr>
          <p:cNvPr id="52227" name="Text Placeholder 2">
            <a:extLst>
              <a:ext uri="{FF2B5EF4-FFF2-40B4-BE49-F238E27FC236}">
                <a16:creationId xmlns:a16="http://schemas.microsoft.com/office/drawing/2014/main" id="{251AA744-BCD6-7847-057C-CE2D885BD29F}"/>
              </a:ext>
            </a:extLst>
          </p:cNvPr>
          <p:cNvSpPr>
            <a:spLocks noGrp="1"/>
          </p:cNvSpPr>
          <p:nvPr>
            <p:ph type="body" sz="quarter" idx="13"/>
          </p:nvPr>
        </p:nvSpPr>
        <p:spPr>
          <a:xfrm>
            <a:off x="838200" y="1617663"/>
            <a:ext cx="4868863" cy="4014787"/>
          </a:xfrm>
        </p:spPr>
        <p:txBody>
          <a:bodyPr/>
          <a:lstStyle/>
          <a:p>
            <a:r>
              <a:rPr lang="en-US" altLang="en-US"/>
              <a:t>Nicaragua (avril 2024) - émission d'une alerte sanitaire en raison de la présence de vers de terre dans le bétail. </a:t>
            </a:r>
          </a:p>
          <a:p>
            <a:r>
              <a:rPr lang="en-US" altLang="en-US"/>
              <a:t>Rapports retardés, un seul rapport à la WOAH</a:t>
            </a:r>
          </a:p>
          <a:p>
            <a:r>
              <a:rPr lang="en-US" altLang="en-US"/>
              <a:t>Cas chez les porcs, les chiens, les chevaux, les bovins</a:t>
            </a:r>
          </a:p>
          <a:p>
            <a:r>
              <a:rPr lang="en-US" altLang="en-US">
                <a:hlinkClick r:id="rId3"/>
              </a:rPr>
              <a:t>https://proceso.hn/nicaragua-declara-la-alerta-sanitaria-por-la-presencia-del-gusano-barrenador-en-el-ganado/ </a:t>
            </a:r>
          </a:p>
        </p:txBody>
      </p:sp>
      <p:sp>
        <p:nvSpPr>
          <p:cNvPr id="52228" name="Slide Number Placeholder 3">
            <a:extLst>
              <a:ext uri="{FF2B5EF4-FFF2-40B4-BE49-F238E27FC236}">
                <a16:creationId xmlns:a16="http://schemas.microsoft.com/office/drawing/2014/main" id="{6F7E097B-B321-3DF9-A836-19C6C915E16A}"/>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18DD8FE-42B5-445E-99AE-3894C2624428}" type="slidenum">
              <a:rPr lang="en-US" altLang="en-US" sz="1200" smtClean="0">
                <a:solidFill>
                  <a:srgbClr val="898989"/>
                </a:solidFill>
              </a:rPr>
              <a:t>19</a:t>
            </a:fld>
            <a:endParaRPr lang="en-US" altLang="en-US" sz="1200">
              <a:solidFill>
                <a:srgbClr val="898989"/>
              </a:solidFill>
            </a:endParaRPr>
          </a:p>
        </p:txBody>
      </p:sp>
      <p:sp>
        <p:nvSpPr>
          <p:cNvPr id="52229" name="Text Placeholder 2">
            <a:extLst>
              <a:ext uri="{FF2B5EF4-FFF2-40B4-BE49-F238E27FC236}">
                <a16:creationId xmlns:a16="http://schemas.microsoft.com/office/drawing/2014/main" id="{798E32F7-7B1D-A3D5-0960-85D7D45A85E7}"/>
              </a:ext>
            </a:extLst>
          </p:cNvPr>
          <p:cNvSpPr txBox="1">
            <a:spLocks/>
          </p:cNvSpPr>
          <p:nvPr/>
        </p:nvSpPr>
        <p:spPr bwMode="auto">
          <a:xfrm>
            <a:off x="6019308" y="1231106"/>
            <a:ext cx="486727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dirty="0"/>
              <a:t>On </a:t>
            </a:r>
            <a:r>
              <a:rPr lang="en-CA" altLang="en-US" dirty="0" err="1"/>
              <a:t>pense</a:t>
            </a:r>
            <a:r>
              <a:rPr lang="en-CA" altLang="en-US" dirty="0"/>
              <a:t> </a:t>
            </a:r>
            <a:r>
              <a:rPr lang="en-CA" altLang="en-US" dirty="0" err="1"/>
              <a:t>qu'elle</a:t>
            </a:r>
            <a:r>
              <a:rPr lang="en-CA" altLang="en-US" dirty="0"/>
              <a:t> </a:t>
            </a:r>
            <a:r>
              <a:rPr lang="en-CA" altLang="en-US" dirty="0" err="1"/>
              <a:t>est</a:t>
            </a:r>
            <a:r>
              <a:rPr lang="en-CA" altLang="en-US" dirty="0"/>
              <a:t> due à des </a:t>
            </a:r>
            <a:r>
              <a:rPr lang="en-CA" altLang="en-US" dirty="0" err="1">
                <a:hlinkClick r:id="rId4"/>
              </a:rPr>
              <a:t>mouvements</a:t>
            </a:r>
            <a:r>
              <a:rPr lang="en-CA" altLang="en-US" dirty="0">
                <a:hlinkClick r:id="rId4"/>
              </a:rPr>
              <a:t> </a:t>
            </a:r>
            <a:r>
              <a:rPr lang="en-CA" altLang="en-US" dirty="0" err="1">
                <a:hlinkClick r:id="rId4"/>
              </a:rPr>
              <a:t>illégaux</a:t>
            </a:r>
            <a:r>
              <a:rPr lang="en-CA" altLang="en-US" dirty="0">
                <a:hlinkClick r:id="rId4"/>
              </a:rPr>
              <a:t> </a:t>
            </a:r>
            <a:r>
              <a:rPr lang="en-CA" altLang="en-US" dirty="0" err="1">
                <a:hlinkClick r:id="rId4"/>
              </a:rPr>
              <a:t>d'animaux</a:t>
            </a:r>
            <a:r>
              <a:rPr lang="en-CA" altLang="en-US" dirty="0">
                <a:hlinkClick r:id="rId4"/>
              </a:rPr>
              <a:t>. </a:t>
            </a:r>
            <a:endParaRPr lang="en-CA" altLang="en-US" dirty="0"/>
          </a:p>
        </p:txBody>
      </p:sp>
      <p:pic>
        <p:nvPicPr>
          <p:cNvPr id="5" name="Picture 4">
            <a:extLst>
              <a:ext uri="{FF2B5EF4-FFF2-40B4-BE49-F238E27FC236}">
                <a16:creationId xmlns:a16="http://schemas.microsoft.com/office/drawing/2014/main" id="{389024FF-DED9-38EE-C32D-FA6DB3C21E3D}"/>
              </a:ext>
            </a:extLst>
          </p:cNvPr>
          <p:cNvPicPr>
            <a:picLocks noChangeAspect="1"/>
          </p:cNvPicPr>
          <p:nvPr/>
        </p:nvPicPr>
        <p:blipFill>
          <a:blip r:embed="rId5"/>
          <a:stretch>
            <a:fillRect/>
          </a:stretch>
        </p:blipFill>
        <p:spPr>
          <a:xfrm>
            <a:off x="6096000" y="2759075"/>
            <a:ext cx="5276850" cy="35972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C287-067C-5F15-2D41-C63C884D6B0A}"/>
              </a:ext>
            </a:extLst>
          </p:cNvPr>
          <p:cNvSpPr>
            <a:spLocks noGrp="1"/>
          </p:cNvSpPr>
          <p:nvPr>
            <p:ph type="title"/>
          </p:nvPr>
        </p:nvSpPr>
        <p:spPr/>
        <p:txBody>
          <a:bodyPr/>
          <a:lstStyle/>
          <a:p>
            <a:pPr>
              <a:defRPr/>
            </a:pPr>
            <a:r>
              <a:rPr lang="en-CA" dirty="0"/>
              <a:t>Ordre du jour</a:t>
            </a:r>
          </a:p>
        </p:txBody>
      </p:sp>
      <p:sp>
        <p:nvSpPr>
          <p:cNvPr id="20483" name="Text Placeholder 2">
            <a:extLst>
              <a:ext uri="{FF2B5EF4-FFF2-40B4-BE49-F238E27FC236}">
                <a16:creationId xmlns:a16="http://schemas.microsoft.com/office/drawing/2014/main" id="{C8A9CBDC-F1B9-BD8B-9FA8-3BD0BD57A6E9}"/>
              </a:ext>
            </a:extLst>
          </p:cNvPr>
          <p:cNvSpPr>
            <a:spLocks noGrp="1"/>
          </p:cNvSpPr>
          <p:nvPr>
            <p:ph type="body" sz="quarter" idx="13"/>
          </p:nvPr>
        </p:nvSpPr>
        <p:spPr>
          <a:xfrm>
            <a:off x="838200" y="1909763"/>
            <a:ext cx="10179050" cy="4162425"/>
          </a:xfrm>
        </p:spPr>
        <p:txBody>
          <a:bodyPr/>
          <a:lstStyle/>
          <a:p>
            <a:r>
              <a:rPr lang="en-CA" altLang="en-US" dirty="0" err="1"/>
              <a:t>Bienvenue</a:t>
            </a:r>
            <a:r>
              <a:rPr lang="en-CA" altLang="en-US" dirty="0"/>
              <a:t> (~2-10 minutes)</a:t>
            </a:r>
          </a:p>
          <a:p>
            <a:r>
              <a:rPr lang="en-CA" altLang="en-US" dirty="0"/>
              <a:t>Mises à jour (~5 minutes)</a:t>
            </a:r>
          </a:p>
          <a:p>
            <a:r>
              <a:rPr lang="en-CA" altLang="en-US" dirty="0" err="1"/>
              <a:t>Présentation</a:t>
            </a:r>
            <a:r>
              <a:rPr lang="en-CA" altLang="en-US" dirty="0"/>
              <a:t> et discussion des </a:t>
            </a:r>
            <a:r>
              <a:rPr lang="en-CA" altLang="en-US" dirty="0" err="1"/>
              <a:t>résultats</a:t>
            </a:r>
            <a:r>
              <a:rPr lang="en-CA" altLang="en-US" dirty="0"/>
              <a:t> de </a:t>
            </a:r>
            <a:r>
              <a:rPr lang="en-CA" altLang="en-US" dirty="0" err="1"/>
              <a:t>l'enquête</a:t>
            </a:r>
            <a:r>
              <a:rPr lang="en-CA" altLang="en-US" dirty="0"/>
              <a:t> </a:t>
            </a:r>
            <a:r>
              <a:rPr lang="en-CA" altLang="en-US" dirty="0" err="1"/>
              <a:t>annuelle</a:t>
            </a:r>
            <a:endParaRPr lang="en-CA" altLang="en-US" dirty="0"/>
          </a:p>
          <a:p>
            <a:pPr lvl="1"/>
            <a:r>
              <a:rPr lang="en-CA" altLang="en-US" dirty="0"/>
              <a:t>Retard pour cause de </a:t>
            </a:r>
            <a:r>
              <a:rPr lang="en-CA" altLang="en-US" dirty="0" err="1"/>
              <a:t>maladie</a:t>
            </a:r>
            <a:endParaRPr lang="en-CA" altLang="en-US" dirty="0"/>
          </a:p>
          <a:p>
            <a:r>
              <a:rPr lang="en-CA" altLang="en-US" dirty="0"/>
              <a:t>Mise à jour sur </a:t>
            </a:r>
            <a:r>
              <a:rPr lang="en-CA" altLang="en-US" dirty="0" err="1"/>
              <a:t>l'influenza</a:t>
            </a:r>
            <a:r>
              <a:rPr lang="en-CA" altLang="en-US" dirty="0"/>
              <a:t> A (H5N1) chez les </a:t>
            </a:r>
            <a:r>
              <a:rPr lang="en-CA" altLang="en-US" dirty="0" err="1"/>
              <a:t>bovins</a:t>
            </a:r>
            <a:r>
              <a:rPr lang="en-CA" altLang="en-US" dirty="0"/>
              <a:t> </a:t>
            </a:r>
            <a:r>
              <a:rPr lang="en-CA" altLang="en-US" dirty="0" err="1"/>
              <a:t>laitiers</a:t>
            </a:r>
            <a:r>
              <a:rPr lang="en-CA" altLang="en-US" dirty="0"/>
              <a:t> aux États-Unis</a:t>
            </a:r>
          </a:p>
          <a:p>
            <a:r>
              <a:rPr lang="en-CA" altLang="en-US" dirty="0" err="1"/>
              <a:t>Suivi</a:t>
            </a:r>
            <a:r>
              <a:rPr lang="en-CA" altLang="en-US" dirty="0"/>
              <a:t> des pings</a:t>
            </a:r>
          </a:p>
          <a:p>
            <a:r>
              <a:rPr lang="en-CA" altLang="en-US" dirty="0"/>
              <a:t>Ver du Nouveau Monde (“New World Screwworm”)</a:t>
            </a:r>
          </a:p>
          <a:p>
            <a:pPr lvl="1"/>
            <a:endParaRPr lang="en-CA" altLang="en-US" i="1" dirty="0"/>
          </a:p>
        </p:txBody>
      </p:sp>
      <p:sp>
        <p:nvSpPr>
          <p:cNvPr id="20484" name="Slide Number Placeholder 3">
            <a:extLst>
              <a:ext uri="{FF2B5EF4-FFF2-40B4-BE49-F238E27FC236}">
                <a16:creationId xmlns:a16="http://schemas.microsoft.com/office/drawing/2014/main" id="{9873EC65-E861-6BF6-A654-AAB37EB1C91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7478847-90F5-4C1C-BC72-7733EE7B39DE}" type="slidenum">
              <a:rPr lang="en-US" altLang="en-US" sz="1200" smtClean="0">
                <a:solidFill>
                  <a:srgbClr val="898989"/>
                </a:solidFill>
              </a:rPr>
              <a:t>2</a:t>
            </a:fld>
            <a:endParaRPr lang="en-US" altLang="en-US" sz="1200">
              <a:solidFill>
                <a:srgbClr val="898989"/>
              </a:solidFill>
            </a:endParaRPr>
          </a:p>
        </p:txBody>
      </p:sp>
      <p:sp>
        <p:nvSpPr>
          <p:cNvPr id="20485" name="Rectangle 6">
            <a:extLst>
              <a:ext uri="{FF2B5EF4-FFF2-40B4-BE49-F238E27FC236}">
                <a16:creationId xmlns:a16="http://schemas.microsoft.com/office/drawing/2014/main" id="{CADF32F0-5171-64DF-5BA5-17522D05D946}"/>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6" name="Rectangle 7">
            <a:extLst>
              <a:ext uri="{FF2B5EF4-FFF2-40B4-BE49-F238E27FC236}">
                <a16:creationId xmlns:a16="http://schemas.microsoft.com/office/drawing/2014/main" id="{73518E02-2125-C34B-16F5-2595840C1720}"/>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Rectangle 8">
            <a:extLst>
              <a:ext uri="{FF2B5EF4-FFF2-40B4-BE49-F238E27FC236}">
                <a16:creationId xmlns:a16="http://schemas.microsoft.com/office/drawing/2014/main" id="{1A4B7249-9111-9374-0F33-B3C2F71BFA42}"/>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BE69-B71B-72FD-A54E-1B3EC42FAD58}"/>
              </a:ext>
            </a:extLst>
          </p:cNvPr>
          <p:cNvSpPr>
            <a:spLocks noGrp="1"/>
          </p:cNvSpPr>
          <p:nvPr>
            <p:ph type="title"/>
          </p:nvPr>
        </p:nvSpPr>
        <p:spPr/>
        <p:txBody>
          <a:bodyPr/>
          <a:lstStyle/>
          <a:p>
            <a:pPr>
              <a:defRPr/>
            </a:pPr>
            <a:endParaRPr lang="en-CA"/>
          </a:p>
        </p:txBody>
      </p:sp>
      <p:sp>
        <p:nvSpPr>
          <p:cNvPr id="54275" name="Text Placeholder 2">
            <a:extLst>
              <a:ext uri="{FF2B5EF4-FFF2-40B4-BE49-F238E27FC236}">
                <a16:creationId xmlns:a16="http://schemas.microsoft.com/office/drawing/2014/main" id="{0A21D9DF-3CEA-E33F-A029-81D08AB7DA72}"/>
              </a:ext>
            </a:extLst>
          </p:cNvPr>
          <p:cNvSpPr>
            <a:spLocks noGrp="1"/>
          </p:cNvSpPr>
          <p:nvPr>
            <p:ph type="body" sz="quarter" idx="13"/>
          </p:nvPr>
        </p:nvSpPr>
        <p:spPr/>
        <p:txBody>
          <a:bodyPr/>
          <a:lstStyle/>
          <a:p>
            <a:endParaRPr lang="en-CA" altLang="en-US"/>
          </a:p>
        </p:txBody>
      </p:sp>
      <p:sp>
        <p:nvSpPr>
          <p:cNvPr id="54276" name="Slide Number Placeholder 3">
            <a:extLst>
              <a:ext uri="{FF2B5EF4-FFF2-40B4-BE49-F238E27FC236}">
                <a16:creationId xmlns:a16="http://schemas.microsoft.com/office/drawing/2014/main" id="{40A90365-0311-EFA6-419D-F6DC8C559ADA}"/>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4BA7AA7-3AE8-4FB7-BE7E-8BE2E89B5F68}" type="slidenum">
              <a:rPr lang="en-US" altLang="en-US" sz="1200" smtClean="0">
                <a:solidFill>
                  <a:srgbClr val="898989"/>
                </a:solidFill>
              </a:rPr>
              <a:t>20</a:t>
            </a:fld>
            <a:endParaRPr lang="en-US" altLang="en-US" sz="1200">
              <a:solidFill>
                <a:srgbClr val="898989"/>
              </a:solidFill>
            </a:endParaRPr>
          </a:p>
        </p:txBody>
      </p:sp>
      <p:pic>
        <p:nvPicPr>
          <p:cNvPr id="54277" name="Picture 5" descr="A screenshot of a computer">
            <a:extLst>
              <a:ext uri="{FF2B5EF4-FFF2-40B4-BE49-F238E27FC236}">
                <a16:creationId xmlns:a16="http://schemas.microsoft.com/office/drawing/2014/main" id="{9A26D8B3-069D-FC56-F924-AC8B04C87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0"/>
            <a:ext cx="1068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A3C3-3C65-8011-7E20-D8BFBC5E0936}"/>
              </a:ext>
            </a:extLst>
          </p:cNvPr>
          <p:cNvSpPr>
            <a:spLocks noGrp="1"/>
          </p:cNvSpPr>
          <p:nvPr>
            <p:ph type="title"/>
          </p:nvPr>
        </p:nvSpPr>
        <p:spPr>
          <a:xfrm>
            <a:off x="197069" y="-3174"/>
            <a:ext cx="10515600" cy="965200"/>
          </a:xfrm>
        </p:spPr>
        <p:txBody>
          <a:bodyPr/>
          <a:lstStyle/>
          <a:p>
            <a:pPr>
              <a:defRPr/>
            </a:pPr>
            <a:r>
              <a:rPr lang="en-US" sz="2800" dirty="0">
                <a:hlinkClick r:id="rId2"/>
              </a:rPr>
              <a:t>Les cas d'ascaris ont doublé en un mois en raison d'une souche de mouche plus agressive | La </a:t>
            </a:r>
            <a:r>
              <a:rPr lang="en-US" sz="2800" dirty="0" err="1">
                <a:hlinkClick r:id="rId2"/>
              </a:rPr>
              <a:t>Nación </a:t>
            </a:r>
            <a:r>
              <a:rPr lang="en-US" sz="2800" dirty="0">
                <a:hlinkClick r:id="rId2"/>
              </a:rPr>
              <a:t>(nacion.com)</a:t>
            </a:r>
            <a:endParaRPr lang="en-CA" sz="2800" dirty="0"/>
          </a:p>
        </p:txBody>
      </p:sp>
      <p:sp>
        <p:nvSpPr>
          <p:cNvPr id="55299" name="Text Placeholder 2">
            <a:extLst>
              <a:ext uri="{FF2B5EF4-FFF2-40B4-BE49-F238E27FC236}">
                <a16:creationId xmlns:a16="http://schemas.microsoft.com/office/drawing/2014/main" id="{64EA9299-1ACC-3AB6-AB9E-11399B5D3863}"/>
              </a:ext>
            </a:extLst>
          </p:cNvPr>
          <p:cNvSpPr>
            <a:spLocks noGrp="1"/>
          </p:cNvSpPr>
          <p:nvPr>
            <p:ph type="body" sz="quarter" idx="13"/>
          </p:nvPr>
        </p:nvSpPr>
        <p:spPr>
          <a:xfrm>
            <a:off x="6065838" y="876300"/>
            <a:ext cx="5626100" cy="5105400"/>
          </a:xfrm>
        </p:spPr>
        <p:txBody>
          <a:bodyPr/>
          <a:lstStyle/>
          <a:p>
            <a:r>
              <a:rPr lang="en-CA" altLang="en-US" sz="2400" dirty="0"/>
              <a:t>Costa Rica</a:t>
            </a:r>
          </a:p>
          <a:p>
            <a:pPr lvl="1"/>
            <a:r>
              <a:rPr lang="en-CA" altLang="en-US" sz="2000" dirty="0" err="1"/>
              <a:t>L'insecte</a:t>
            </a:r>
            <a:r>
              <a:rPr lang="en-CA" altLang="en-US" sz="2000" dirty="0"/>
              <a:t> </a:t>
            </a:r>
            <a:r>
              <a:rPr lang="en-CA" altLang="en-US" sz="2000" dirty="0" err="1"/>
              <a:t>avait</a:t>
            </a:r>
            <a:r>
              <a:rPr lang="en-CA" altLang="en-US" sz="2000" dirty="0"/>
              <a:t> </a:t>
            </a:r>
            <a:r>
              <a:rPr lang="en-CA" altLang="en-US" sz="2000" dirty="0" err="1"/>
              <a:t>été</a:t>
            </a:r>
            <a:r>
              <a:rPr lang="en-CA" altLang="en-US" sz="2000" dirty="0"/>
              <a:t> </a:t>
            </a:r>
            <a:r>
              <a:rPr lang="en-CA" altLang="en-US" sz="2000" dirty="0" err="1"/>
              <a:t>éradiqué</a:t>
            </a:r>
            <a:r>
              <a:rPr lang="en-CA" altLang="en-US" sz="2000" dirty="0"/>
              <a:t> </a:t>
            </a:r>
            <a:r>
              <a:rPr lang="en-CA" altLang="en-US" sz="2000" dirty="0" err="1"/>
              <a:t>en</a:t>
            </a:r>
            <a:r>
              <a:rPr lang="en-CA" altLang="en-US" sz="2000" dirty="0"/>
              <a:t> 2000 à </a:t>
            </a:r>
            <a:r>
              <a:rPr lang="en-CA" altLang="en-US" sz="2000" dirty="0" err="1"/>
              <a:t>l'aide</a:t>
            </a:r>
            <a:r>
              <a:rPr lang="en-CA" altLang="en-US" sz="2000" dirty="0"/>
              <a:t> de mouches </a:t>
            </a:r>
            <a:r>
              <a:rPr lang="en-CA" altLang="en-US" sz="2000" dirty="0" err="1"/>
              <a:t>stériles</a:t>
            </a:r>
            <a:r>
              <a:rPr lang="en-CA" altLang="en-US" sz="2000" dirty="0"/>
              <a:t>, </a:t>
            </a:r>
            <a:r>
              <a:rPr lang="en-CA" altLang="en-US" sz="2000" dirty="0" err="1"/>
              <a:t>mais</a:t>
            </a:r>
            <a:r>
              <a:rPr lang="en-CA" altLang="en-US" sz="2000" dirty="0"/>
              <a:t> il </a:t>
            </a:r>
            <a:r>
              <a:rPr lang="en-CA" altLang="en-US" sz="2000" dirty="0" err="1"/>
              <a:t>est</a:t>
            </a:r>
            <a:r>
              <a:rPr lang="en-CA" altLang="en-US" sz="2000" dirty="0"/>
              <a:t> </a:t>
            </a:r>
            <a:r>
              <a:rPr lang="en-CA" altLang="en-US" sz="2000" dirty="0" err="1"/>
              <a:t>réapparu</a:t>
            </a:r>
            <a:r>
              <a:rPr lang="en-CA" altLang="en-US" sz="2000" dirty="0"/>
              <a:t> </a:t>
            </a:r>
            <a:r>
              <a:rPr lang="en-CA" altLang="en-US" sz="2000" dirty="0" err="1"/>
              <a:t>en</a:t>
            </a:r>
            <a:r>
              <a:rPr lang="en-CA" altLang="en-US" sz="2000" dirty="0"/>
              <a:t> 2023.</a:t>
            </a:r>
          </a:p>
          <a:p>
            <a:r>
              <a:rPr lang="en-CA" altLang="en-US" sz="2400" dirty="0"/>
              <a:t>Augmentation du </a:t>
            </a:r>
            <a:r>
              <a:rPr lang="en-CA" altLang="en-US" sz="2400" dirty="0" err="1"/>
              <a:t>nombre</a:t>
            </a:r>
            <a:r>
              <a:rPr lang="en-CA" altLang="en-US" sz="2400" dirty="0"/>
              <a:t> de </a:t>
            </a:r>
            <a:r>
              <a:rPr lang="en-CA" altLang="en-US" sz="2400" dirty="0" err="1"/>
              <a:t>cas</a:t>
            </a:r>
            <a:r>
              <a:rPr lang="en-CA" altLang="en-US" sz="2400" dirty="0"/>
              <a:t> due à </a:t>
            </a:r>
            <a:r>
              <a:rPr lang="en-CA" altLang="en-US" sz="2400" dirty="0" err="1"/>
              <a:t>une</a:t>
            </a:r>
            <a:r>
              <a:rPr lang="en-CA" altLang="en-US" sz="2400" dirty="0"/>
              <a:t> </a:t>
            </a:r>
            <a:r>
              <a:rPr lang="en-CA" altLang="en-US" sz="2400" dirty="0" err="1"/>
              <a:t>souche</a:t>
            </a:r>
            <a:r>
              <a:rPr lang="en-CA" altLang="en-US" sz="2400" dirty="0"/>
              <a:t> de mouche plus </a:t>
            </a:r>
            <a:r>
              <a:rPr lang="en-CA" altLang="en-US" sz="2400" dirty="0" err="1"/>
              <a:t>agressive</a:t>
            </a:r>
            <a:r>
              <a:rPr lang="en-CA" altLang="en-US" sz="2400" dirty="0"/>
              <a:t> et </a:t>
            </a:r>
            <a:r>
              <a:rPr lang="en-CA" altLang="en-US" sz="2400" dirty="0" err="1"/>
              <a:t>résistante</a:t>
            </a:r>
            <a:r>
              <a:rPr lang="en-CA" altLang="en-US" sz="2400" dirty="0"/>
              <a:t> au </a:t>
            </a:r>
            <a:r>
              <a:rPr lang="en-CA" altLang="en-US" sz="2400" dirty="0" err="1"/>
              <a:t>traitement</a:t>
            </a:r>
            <a:endParaRPr lang="en-CA" altLang="en-US" sz="2400" dirty="0"/>
          </a:p>
          <a:p>
            <a:r>
              <a:rPr lang="en-CA" altLang="en-US" sz="2400" dirty="0"/>
              <a:t>Les </a:t>
            </a:r>
            <a:r>
              <a:rPr lang="en-CA" altLang="en-US" sz="2400" dirty="0" err="1"/>
              <a:t>femelles</a:t>
            </a:r>
            <a:r>
              <a:rPr lang="en-CA" altLang="en-US" sz="2400" dirty="0"/>
              <a:t> ne </a:t>
            </a:r>
            <a:r>
              <a:rPr lang="en-CA" altLang="en-US" sz="2400" dirty="0" err="1"/>
              <a:t>s'accouplent</a:t>
            </a:r>
            <a:r>
              <a:rPr lang="en-CA" altLang="en-US" sz="2400" dirty="0"/>
              <a:t> </a:t>
            </a:r>
            <a:r>
              <a:rPr lang="en-CA" altLang="en-US" sz="2400" dirty="0" err="1"/>
              <a:t>qu'une</a:t>
            </a:r>
            <a:r>
              <a:rPr lang="en-CA" altLang="en-US" sz="2400" dirty="0"/>
              <a:t> </a:t>
            </a:r>
            <a:r>
              <a:rPr lang="en-CA" altLang="en-US" sz="2400" dirty="0" err="1"/>
              <a:t>seule</a:t>
            </a:r>
            <a:r>
              <a:rPr lang="en-CA" altLang="en-US" sz="2400" dirty="0"/>
              <a:t> </a:t>
            </a:r>
            <a:r>
              <a:rPr lang="en-CA" altLang="en-US" sz="2400" dirty="0" err="1"/>
              <a:t>fois</a:t>
            </a:r>
            <a:r>
              <a:rPr lang="en-CA" altLang="en-US" sz="2400" dirty="0"/>
              <a:t> et </a:t>
            </a:r>
            <a:r>
              <a:rPr lang="en-CA" altLang="en-US" sz="2400" dirty="0" err="1"/>
              <a:t>l'utilisation</a:t>
            </a:r>
            <a:r>
              <a:rPr lang="en-CA" altLang="en-US" sz="2400" dirty="0"/>
              <a:t> de mouches </a:t>
            </a:r>
            <a:r>
              <a:rPr lang="en-CA" altLang="en-US" sz="2400" dirty="0" err="1"/>
              <a:t>mâles</a:t>
            </a:r>
            <a:r>
              <a:rPr lang="en-CA" altLang="en-US" sz="2400" dirty="0"/>
              <a:t> </a:t>
            </a:r>
            <a:r>
              <a:rPr lang="en-CA" altLang="en-US" sz="2400" dirty="0" err="1"/>
              <a:t>stériles</a:t>
            </a:r>
            <a:r>
              <a:rPr lang="en-CA" altLang="en-US" sz="2400" dirty="0"/>
              <a:t> </a:t>
            </a:r>
            <a:r>
              <a:rPr lang="en-CA" altLang="en-US" sz="2400" dirty="0" err="1"/>
              <a:t>s'est</a:t>
            </a:r>
            <a:r>
              <a:rPr lang="en-CA" altLang="en-US" sz="2400" dirty="0"/>
              <a:t> </a:t>
            </a:r>
            <a:r>
              <a:rPr lang="en-CA" altLang="en-US" sz="2400" dirty="0" err="1"/>
              <a:t>avérée</a:t>
            </a:r>
            <a:r>
              <a:rPr lang="en-CA" altLang="en-US" sz="2400" dirty="0"/>
              <a:t> </a:t>
            </a:r>
            <a:r>
              <a:rPr lang="en-CA" altLang="en-US" sz="2400" dirty="0" err="1"/>
              <a:t>efficace</a:t>
            </a:r>
            <a:r>
              <a:rPr lang="en-CA" altLang="en-US" sz="2400" dirty="0"/>
              <a:t> par le passé</a:t>
            </a:r>
          </a:p>
          <a:p>
            <a:pPr lvl="1"/>
            <a:r>
              <a:rPr lang="en-CA" altLang="en-US" sz="2000" dirty="0"/>
              <a:t>Les mouches </a:t>
            </a:r>
            <a:r>
              <a:rPr lang="en-CA" altLang="en-US" sz="2000" dirty="0" err="1"/>
              <a:t>stériles</a:t>
            </a:r>
            <a:r>
              <a:rPr lang="en-CA" altLang="en-US" sz="2000" dirty="0"/>
              <a:t> </a:t>
            </a:r>
            <a:r>
              <a:rPr lang="en-CA" altLang="en-US" sz="2000" dirty="0" err="1"/>
              <a:t>ont</a:t>
            </a:r>
            <a:r>
              <a:rPr lang="en-CA" altLang="en-US" sz="2000" dirty="0"/>
              <a:t> </a:t>
            </a:r>
            <a:r>
              <a:rPr lang="en-CA" altLang="en-US" sz="2000" dirty="0" err="1"/>
              <a:t>surpassé</a:t>
            </a:r>
            <a:r>
              <a:rPr lang="en-CA" altLang="en-US" sz="2000" dirty="0"/>
              <a:t> les mouches de type </a:t>
            </a:r>
            <a:r>
              <a:rPr lang="en-CA" altLang="en-US" sz="2000" dirty="0" err="1"/>
              <a:t>sauvage</a:t>
            </a:r>
            <a:endParaRPr lang="en-CA" altLang="en-US" sz="2000" dirty="0"/>
          </a:p>
          <a:p>
            <a:pPr lvl="1"/>
            <a:r>
              <a:rPr lang="en-CA" altLang="en-US" sz="2000" dirty="0"/>
              <a:t>Une </a:t>
            </a:r>
            <a:r>
              <a:rPr lang="en-CA" altLang="en-US" sz="2000" dirty="0" err="1"/>
              <a:t>certaine</a:t>
            </a:r>
            <a:r>
              <a:rPr lang="en-CA" altLang="en-US" sz="2000" dirty="0"/>
              <a:t> adaptation </a:t>
            </a:r>
            <a:r>
              <a:rPr lang="en-CA" altLang="en-US" sz="2000" dirty="0" err="1"/>
              <a:t>s'est</a:t>
            </a:r>
            <a:r>
              <a:rPr lang="en-CA" altLang="en-US" sz="2000" dirty="0"/>
              <a:t> </a:t>
            </a:r>
            <a:r>
              <a:rPr lang="en-CA" altLang="en-US" sz="2000" dirty="0" err="1"/>
              <a:t>produite</a:t>
            </a:r>
            <a:r>
              <a:rPr lang="en-CA" altLang="en-US" sz="2000" dirty="0"/>
              <a:t>, les </a:t>
            </a:r>
            <a:r>
              <a:rPr lang="en-CA" altLang="en-US" sz="2000" dirty="0" err="1"/>
              <a:t>mâles</a:t>
            </a:r>
            <a:r>
              <a:rPr lang="en-CA" altLang="en-US" sz="2000" dirty="0"/>
              <a:t> de type </a:t>
            </a:r>
            <a:r>
              <a:rPr lang="en-CA" altLang="en-US" sz="2000" dirty="0" err="1"/>
              <a:t>sauvage</a:t>
            </a:r>
            <a:r>
              <a:rPr lang="en-CA" altLang="en-US" sz="2000" dirty="0"/>
              <a:t> </a:t>
            </a:r>
            <a:r>
              <a:rPr lang="en-CA" altLang="en-US" sz="2000" dirty="0" err="1"/>
              <a:t>sont</a:t>
            </a:r>
            <a:r>
              <a:rPr lang="en-CA" altLang="en-US" sz="2000" dirty="0"/>
              <a:t> </a:t>
            </a:r>
            <a:r>
              <a:rPr lang="en-CA" altLang="en-US" sz="2000" dirty="0" err="1"/>
              <a:t>en</a:t>
            </a:r>
            <a:r>
              <a:rPr lang="en-CA" altLang="en-US" sz="2000" dirty="0"/>
              <a:t> concurrence avec les mouches </a:t>
            </a:r>
            <a:r>
              <a:rPr lang="en-CA" altLang="en-US" sz="2000" dirty="0" err="1"/>
              <a:t>stériles</a:t>
            </a:r>
            <a:r>
              <a:rPr lang="en-CA" altLang="en-US" sz="2000" dirty="0"/>
              <a:t> pour </a:t>
            </a:r>
            <a:r>
              <a:rPr lang="en-CA" altLang="en-US" sz="2000" dirty="0" err="1"/>
              <a:t>s'accoupler</a:t>
            </a:r>
            <a:r>
              <a:rPr lang="en-CA" altLang="en-US" sz="2000" dirty="0"/>
              <a:t> avec les </a:t>
            </a:r>
            <a:r>
              <a:rPr lang="en-CA" altLang="en-US" sz="2000" dirty="0" err="1"/>
              <a:t>femelles</a:t>
            </a:r>
            <a:r>
              <a:rPr lang="en-CA" altLang="en-US" sz="2000" dirty="0"/>
              <a:t>, et les </a:t>
            </a:r>
            <a:r>
              <a:rPr lang="en-CA" altLang="en-US" sz="2000" dirty="0" err="1"/>
              <a:t>femelles</a:t>
            </a:r>
            <a:r>
              <a:rPr lang="en-CA" altLang="en-US" sz="2000" dirty="0"/>
              <a:t> </a:t>
            </a:r>
            <a:r>
              <a:rPr lang="en-CA" altLang="en-US" sz="2000" dirty="0" err="1"/>
              <a:t>ont</a:t>
            </a:r>
            <a:r>
              <a:rPr lang="en-CA" altLang="en-US" sz="2000" dirty="0"/>
              <a:t> </a:t>
            </a:r>
            <a:r>
              <a:rPr lang="en-CA" altLang="en-US" sz="2000" dirty="0" err="1"/>
              <a:t>une</a:t>
            </a:r>
            <a:r>
              <a:rPr lang="en-CA" altLang="en-US" sz="2000" dirty="0"/>
              <a:t> </a:t>
            </a:r>
            <a:r>
              <a:rPr lang="en-CA" altLang="en-US" sz="2000" dirty="0" err="1"/>
              <a:t>préférence</a:t>
            </a:r>
            <a:r>
              <a:rPr lang="en-CA" altLang="en-US" sz="2000" dirty="0"/>
              <a:t> pour les mouches de type </a:t>
            </a:r>
            <a:r>
              <a:rPr lang="en-CA" altLang="en-US" sz="2000" dirty="0" err="1"/>
              <a:t>sauvage</a:t>
            </a:r>
            <a:r>
              <a:rPr lang="en-CA" altLang="en-US" sz="2000" dirty="0"/>
              <a:t>.</a:t>
            </a:r>
          </a:p>
          <a:p>
            <a:endParaRPr lang="en-CA" altLang="en-US" dirty="0"/>
          </a:p>
        </p:txBody>
      </p:sp>
      <p:sp>
        <p:nvSpPr>
          <p:cNvPr id="55300" name="Slide Number Placeholder 3">
            <a:extLst>
              <a:ext uri="{FF2B5EF4-FFF2-40B4-BE49-F238E27FC236}">
                <a16:creationId xmlns:a16="http://schemas.microsoft.com/office/drawing/2014/main" id="{D9DC974E-3DCA-463D-033E-8EAA7187CCE3}"/>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1F931BC-A7DE-4271-A877-5FB2408A8A3C}" type="slidenum">
              <a:rPr lang="en-US" altLang="en-US" sz="1200" smtClean="0">
                <a:solidFill>
                  <a:srgbClr val="898989"/>
                </a:solidFill>
              </a:rPr>
              <a:t>21</a:t>
            </a:fld>
            <a:endParaRPr lang="en-US" altLang="en-US" sz="1200">
              <a:solidFill>
                <a:srgbClr val="898989"/>
              </a:solidFill>
            </a:endParaRPr>
          </a:p>
        </p:txBody>
      </p:sp>
      <p:pic>
        <p:nvPicPr>
          <p:cNvPr id="55301" name="Picture 3">
            <a:hlinkClick r:id="rId3"/>
            <a:extLst>
              <a:ext uri="{FF2B5EF4-FFF2-40B4-BE49-F238E27FC236}">
                <a16:creationId xmlns:a16="http://schemas.microsoft.com/office/drawing/2014/main" id="{C7875B2A-BEFE-3802-A51C-852345392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2017713"/>
            <a:ext cx="59436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5">
            <a:extLst>
              <a:ext uri="{FF2B5EF4-FFF2-40B4-BE49-F238E27FC236}">
                <a16:creationId xmlns:a16="http://schemas.microsoft.com/office/drawing/2014/main" id="{754F46DB-EE27-4AC3-B224-8283CD579632}"/>
              </a:ext>
            </a:extLst>
          </p:cNvPr>
          <p:cNvSpPr txBox="1">
            <a:spLocks noChangeArrowheads="1"/>
          </p:cNvSpPr>
          <p:nvPr/>
        </p:nvSpPr>
        <p:spPr bwMode="auto">
          <a:xfrm>
            <a:off x="122238" y="5383213"/>
            <a:ext cx="609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hlinkClick r:id="rId3"/>
              </a:rPr>
              <a:t>Ver du Nouveau Monde (usda.gov)</a:t>
            </a:r>
            <a:endParaRPr lang="en-CA"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29D5-9588-8D28-F051-E5D3E9BA63AF}"/>
              </a:ext>
            </a:extLst>
          </p:cNvPr>
          <p:cNvSpPr>
            <a:spLocks noGrp="1"/>
          </p:cNvSpPr>
          <p:nvPr>
            <p:ph type="title"/>
          </p:nvPr>
        </p:nvSpPr>
        <p:spPr>
          <a:xfrm>
            <a:off x="396766" y="136525"/>
            <a:ext cx="10515600" cy="966788"/>
          </a:xfrm>
        </p:spPr>
        <p:txBody>
          <a:bodyPr/>
          <a:lstStyle/>
          <a:p>
            <a:pPr>
              <a:defRPr/>
            </a:pPr>
            <a:r>
              <a:rPr lang="en-US" sz="2800" dirty="0">
                <a:hlinkClick r:id="rId2"/>
              </a:rPr>
              <a:t>Les cas d'ascaris ont doublé en un mois en raison d'une souche de mouche plus agressive | La </a:t>
            </a:r>
            <a:r>
              <a:rPr lang="en-US" sz="2800" dirty="0" err="1">
                <a:hlinkClick r:id="rId2"/>
              </a:rPr>
              <a:t>Nación </a:t>
            </a:r>
            <a:r>
              <a:rPr lang="en-US" sz="2800" dirty="0">
                <a:hlinkClick r:id="rId2"/>
              </a:rPr>
              <a:t>(nacion.com)</a:t>
            </a:r>
            <a:endParaRPr lang="en-CA" sz="2800" dirty="0"/>
          </a:p>
        </p:txBody>
      </p:sp>
      <p:sp>
        <p:nvSpPr>
          <p:cNvPr id="52227" name="Text Placeholder 2">
            <a:extLst>
              <a:ext uri="{FF2B5EF4-FFF2-40B4-BE49-F238E27FC236}">
                <a16:creationId xmlns:a16="http://schemas.microsoft.com/office/drawing/2014/main" id="{393A691A-DA6A-D255-DFA5-A29228B63874}"/>
              </a:ext>
            </a:extLst>
          </p:cNvPr>
          <p:cNvSpPr>
            <a:spLocks noGrp="1"/>
          </p:cNvSpPr>
          <p:nvPr>
            <p:ph type="body" sz="quarter" idx="13"/>
          </p:nvPr>
        </p:nvSpPr>
        <p:spPr>
          <a:xfrm>
            <a:off x="509588" y="1541463"/>
            <a:ext cx="6507162" cy="3367087"/>
          </a:xfrm>
        </p:spPr>
        <p:txBody>
          <a:bodyPr/>
          <a:lstStyle/>
          <a:p>
            <a:pPr marL="0" indent="0">
              <a:buFont typeface="Arial" panose="020B0604020202020204" pitchFamily="34" charset="0"/>
              <a:buNone/>
              <a:defRPr/>
            </a:pPr>
            <a:r>
              <a:rPr lang="en-US" altLang="en-US" u="sng" dirty="0"/>
              <a:t>Costa Rica</a:t>
            </a:r>
          </a:p>
          <a:p>
            <a:pPr>
              <a:defRPr/>
            </a:pPr>
            <a:r>
              <a:rPr lang="en-US" altLang="en-US" dirty="0"/>
              <a:t>La plupart des cas concernent les bovins (77 %), les chiens (14 %), les chevaux (3 %), les porcs (3 %) et les humains (0,2 %).</a:t>
            </a:r>
          </a:p>
          <a:p>
            <a:pPr>
              <a:defRPr/>
            </a:pPr>
            <a:r>
              <a:rPr lang="en-US" altLang="en-US" dirty="0"/>
              <a:t>Absence de suivi des cas concernant les animaux domestiques et pas toujours d'accès aux produits permettant de traiter les animaux affectés</a:t>
            </a:r>
          </a:p>
          <a:p>
            <a:pPr>
              <a:defRPr/>
            </a:pPr>
            <a:r>
              <a:rPr lang="en-US" altLang="en-US" dirty="0"/>
              <a:t>Les cas récurrents chez les animaux sauvages maintiennent également les populations</a:t>
            </a:r>
          </a:p>
          <a:p>
            <a:pPr>
              <a:defRPr/>
            </a:pPr>
            <a:endParaRPr lang="en-CA" altLang="en-US" dirty="0"/>
          </a:p>
          <a:p>
            <a:pPr>
              <a:defRPr/>
            </a:pPr>
            <a:endParaRPr lang="en-CA" altLang="en-US" dirty="0"/>
          </a:p>
        </p:txBody>
      </p:sp>
      <p:sp>
        <p:nvSpPr>
          <p:cNvPr id="56324" name="Slide Number Placeholder 3">
            <a:extLst>
              <a:ext uri="{FF2B5EF4-FFF2-40B4-BE49-F238E27FC236}">
                <a16:creationId xmlns:a16="http://schemas.microsoft.com/office/drawing/2014/main" id="{F7AFB919-D751-FB76-2DEE-B326A0F3CB2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7BF3BCF-D070-4D01-84E8-FDEE9E38129D}" type="slidenum">
              <a:rPr lang="en-US" altLang="en-US" sz="1200" smtClean="0">
                <a:solidFill>
                  <a:srgbClr val="898989"/>
                </a:solidFill>
              </a:rPr>
              <a:t>22</a:t>
            </a:fld>
            <a:endParaRPr lang="en-US" altLang="en-US" sz="1200">
              <a:solidFill>
                <a:srgbClr val="898989"/>
              </a:solidFill>
            </a:endParaRPr>
          </a:p>
        </p:txBody>
      </p:sp>
      <p:pic>
        <p:nvPicPr>
          <p:cNvPr id="77826" name="Picture 2">
            <a:extLst>
              <a:ext uri="{FF2B5EF4-FFF2-40B4-BE49-F238E27FC236}">
                <a16:creationId xmlns:a16="http://schemas.microsoft.com/office/drawing/2014/main" id="{D578BA00-58D2-6F84-78D0-F947DA43B8F6}"/>
              </a:ext>
            </a:extLst>
          </p:cNvPr>
          <p:cNvPicPr>
            <a:picLocks noChangeAspect="1" noChangeArrowheads="1"/>
          </p:cNvPicPr>
          <p:nvPr/>
        </p:nvPicPr>
        <p:blipFill>
          <a:blip r:embed="rId3"/>
          <a:srcRect/>
          <a:stretch>
            <a:fillRect/>
          </a:stretch>
        </p:blipFill>
        <p:spPr bwMode="auto">
          <a:xfrm>
            <a:off x="7721600" y="965200"/>
            <a:ext cx="3743325" cy="4991100"/>
          </a:xfrm>
          <a:prstGeom prst="rect">
            <a:avLst/>
          </a:prstGeom>
          <a:ln>
            <a:noFill/>
          </a:ln>
          <a:effectLst>
            <a:outerShdw blurRad="292100" dist="139700" dir="2700000" algn="tl" rotWithShape="0">
              <a:srgbClr val="333333">
                <a:alpha val="65000"/>
              </a:srgbClr>
            </a:outerShdw>
          </a:effectLst>
        </p:spPr>
      </p:pic>
      <p:sp>
        <p:nvSpPr>
          <p:cNvPr id="56326" name="TextBox 5">
            <a:extLst>
              <a:ext uri="{FF2B5EF4-FFF2-40B4-BE49-F238E27FC236}">
                <a16:creationId xmlns:a16="http://schemas.microsoft.com/office/drawing/2014/main" id="{92091AA2-A3F5-539F-A6F1-AAD2C9A84A4B}"/>
              </a:ext>
            </a:extLst>
          </p:cNvPr>
          <p:cNvSpPr txBox="1">
            <a:spLocks noChangeArrowheads="1"/>
          </p:cNvSpPr>
          <p:nvPr/>
        </p:nvSpPr>
        <p:spPr bwMode="auto">
          <a:xfrm>
            <a:off x="8251825" y="6029325"/>
            <a:ext cx="228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4"/>
              </a:rPr>
              <a:t>Image de iNaturalist</a:t>
            </a:r>
            <a:endParaRPr lang="en-CA"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4EDC-F390-9537-8CF8-9283A9419EE9}"/>
              </a:ext>
            </a:extLst>
          </p:cNvPr>
          <p:cNvSpPr>
            <a:spLocks noGrp="1"/>
          </p:cNvSpPr>
          <p:nvPr>
            <p:ph type="title"/>
          </p:nvPr>
        </p:nvSpPr>
        <p:spPr>
          <a:xfrm>
            <a:off x="1028700" y="441325"/>
            <a:ext cx="4486275" cy="839788"/>
          </a:xfrm>
        </p:spPr>
        <p:txBody>
          <a:bodyPr/>
          <a:lstStyle/>
          <a:p>
            <a:pPr>
              <a:defRPr/>
            </a:pPr>
            <a:r>
              <a:rPr lang="en-CA" dirty="0"/>
              <a:t>États-Unis et Mexique</a:t>
            </a:r>
          </a:p>
        </p:txBody>
      </p:sp>
      <p:sp>
        <p:nvSpPr>
          <p:cNvPr id="57347" name="Text Placeholder 2">
            <a:extLst>
              <a:ext uri="{FF2B5EF4-FFF2-40B4-BE49-F238E27FC236}">
                <a16:creationId xmlns:a16="http://schemas.microsoft.com/office/drawing/2014/main" id="{CD5F3458-90ED-2A10-BCF5-852D822BACBA}"/>
              </a:ext>
            </a:extLst>
          </p:cNvPr>
          <p:cNvSpPr>
            <a:spLocks noGrp="1"/>
          </p:cNvSpPr>
          <p:nvPr>
            <p:ph type="body" sz="quarter" idx="13"/>
          </p:nvPr>
        </p:nvSpPr>
        <p:spPr>
          <a:xfrm>
            <a:off x="674688" y="1420813"/>
            <a:ext cx="4868862" cy="4014787"/>
          </a:xfrm>
        </p:spPr>
        <p:txBody>
          <a:bodyPr/>
          <a:lstStyle/>
          <a:p>
            <a:r>
              <a:rPr lang="en-US" altLang="en-US"/>
              <a:t>Le sud des États-Unis et le Mexique sont menacés</a:t>
            </a:r>
          </a:p>
          <a:p>
            <a:r>
              <a:rPr lang="en-US" altLang="en-US"/>
              <a:t>Estimations économiques des pertes subies par le Texas si l'accident s'était produit en 2016</a:t>
            </a:r>
          </a:p>
          <a:p>
            <a:endParaRPr lang="en-US" altLang="en-US"/>
          </a:p>
        </p:txBody>
      </p:sp>
      <p:sp>
        <p:nvSpPr>
          <p:cNvPr id="57348" name="Slide Number Placeholder 3">
            <a:extLst>
              <a:ext uri="{FF2B5EF4-FFF2-40B4-BE49-F238E27FC236}">
                <a16:creationId xmlns:a16="http://schemas.microsoft.com/office/drawing/2014/main" id="{4DAE8EBD-BEBF-1ED2-F0CA-F9827745CA77}"/>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386FFD6-3E21-4924-9F24-925CFC1FED75}" type="slidenum">
              <a:rPr lang="en-US" altLang="en-US" sz="1200" smtClean="0">
                <a:solidFill>
                  <a:srgbClr val="898989"/>
                </a:solidFill>
              </a:rPr>
              <a:t>23</a:t>
            </a:fld>
            <a:endParaRPr lang="en-US" altLang="en-US" sz="1200">
              <a:solidFill>
                <a:srgbClr val="898989"/>
              </a:solidFill>
            </a:endParaRPr>
          </a:p>
        </p:txBody>
      </p:sp>
      <p:sp>
        <p:nvSpPr>
          <p:cNvPr id="57349" name="Text Placeholder 2">
            <a:extLst>
              <a:ext uri="{FF2B5EF4-FFF2-40B4-BE49-F238E27FC236}">
                <a16:creationId xmlns:a16="http://schemas.microsoft.com/office/drawing/2014/main" id="{BD066D7A-A42C-F9A4-D79A-3CCAE1637909}"/>
              </a:ext>
            </a:extLst>
          </p:cNvPr>
          <p:cNvSpPr txBox="1">
            <a:spLocks/>
          </p:cNvSpPr>
          <p:nvPr/>
        </p:nvSpPr>
        <p:spPr bwMode="auto">
          <a:xfrm>
            <a:off x="6176963" y="1435100"/>
            <a:ext cx="4867275"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a:t>Les conditions environnementales nécessaires à leur survie font qu'il est improbable qu'ils puissent </a:t>
            </a:r>
            <a:r>
              <a:rPr lang="en-US" altLang="en-US" b="1"/>
              <a:t>s'établir </a:t>
            </a:r>
            <a:r>
              <a:rPr lang="en-US" altLang="en-US"/>
              <a:t>ici</a:t>
            </a:r>
          </a:p>
          <a:p>
            <a:r>
              <a:rPr lang="en-US" altLang="en-US"/>
              <a:t>Susceptible de geler ou de se rapprocher du gel</a:t>
            </a:r>
          </a:p>
          <a:p>
            <a:r>
              <a:rPr lang="en-US" altLang="en-US"/>
              <a:t>Besoin de 25-30C et d'une humidité relative de 30-70%.</a:t>
            </a:r>
          </a:p>
          <a:p>
            <a:r>
              <a:rPr lang="en-US" altLang="en-US" sz="2000">
                <a:hlinkClick r:id="rId3"/>
              </a:rPr>
              <a:t>https://www.cfsph.iastate.edu/Factsheets/pdfs/screwworm_myiasis.pdf </a:t>
            </a:r>
          </a:p>
          <a:p>
            <a:endParaRPr lang="en-CA" altLang="en-US"/>
          </a:p>
        </p:txBody>
      </p:sp>
      <p:sp>
        <p:nvSpPr>
          <p:cNvPr id="57350" name="Title 1">
            <a:extLst>
              <a:ext uri="{FF2B5EF4-FFF2-40B4-BE49-F238E27FC236}">
                <a16:creationId xmlns:a16="http://schemas.microsoft.com/office/drawing/2014/main" id="{DAF36360-64CC-F67F-27E4-FE2EE03AB543}"/>
              </a:ext>
            </a:extLst>
          </p:cNvPr>
          <p:cNvSpPr txBox="1">
            <a:spLocks/>
          </p:cNvSpPr>
          <p:nvPr/>
        </p:nvSpPr>
        <p:spPr bwMode="auto">
          <a:xfrm>
            <a:off x="6280150" y="441325"/>
            <a:ext cx="44862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CA" altLang="en-US" sz="4400" b="1"/>
              <a:t>Le Canada ?</a:t>
            </a:r>
          </a:p>
        </p:txBody>
      </p:sp>
      <p:pic>
        <p:nvPicPr>
          <p:cNvPr id="57351" name="Picture 2">
            <a:extLst>
              <a:ext uri="{FF2B5EF4-FFF2-40B4-BE49-F238E27FC236}">
                <a16:creationId xmlns:a16="http://schemas.microsoft.com/office/drawing/2014/main" id="{E97FE44F-1667-AE8C-8A4A-E04F740DA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29050"/>
            <a:ext cx="454183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CB0B-32B2-D5F5-F84B-24796B865046}"/>
              </a:ext>
            </a:extLst>
          </p:cNvPr>
          <p:cNvSpPr>
            <a:spLocks noGrp="1"/>
          </p:cNvSpPr>
          <p:nvPr>
            <p:ph type="title"/>
          </p:nvPr>
        </p:nvSpPr>
        <p:spPr/>
        <p:txBody>
          <a:bodyPr/>
          <a:lstStyle/>
          <a:p>
            <a:pPr>
              <a:defRPr/>
            </a:pPr>
            <a:r>
              <a:rPr lang="en-CA" dirty="0"/>
              <a:t>Mises à jour</a:t>
            </a:r>
          </a:p>
        </p:txBody>
      </p:sp>
      <p:sp>
        <p:nvSpPr>
          <p:cNvPr id="22531" name="Text Placeholder 2">
            <a:extLst>
              <a:ext uri="{FF2B5EF4-FFF2-40B4-BE49-F238E27FC236}">
                <a16:creationId xmlns:a16="http://schemas.microsoft.com/office/drawing/2014/main" id="{EABCFE9A-8EE1-EE2C-060F-C5A747958D53}"/>
              </a:ext>
            </a:extLst>
          </p:cNvPr>
          <p:cNvSpPr>
            <a:spLocks noGrp="1"/>
          </p:cNvSpPr>
          <p:nvPr>
            <p:ph type="body" sz="quarter" idx="13"/>
          </p:nvPr>
        </p:nvSpPr>
        <p:spPr>
          <a:xfrm>
            <a:off x="755650" y="1519238"/>
            <a:ext cx="10134600" cy="4397375"/>
          </a:xfrm>
        </p:spPr>
        <p:txBody>
          <a:bodyPr/>
          <a:lstStyle/>
          <a:p>
            <a:pPr>
              <a:spcBef>
                <a:spcPts val="600"/>
              </a:spcBef>
              <a:spcAft>
                <a:spcPts val="600"/>
              </a:spcAft>
              <a:defRPr/>
            </a:pPr>
            <a:r>
              <a:rPr lang="en-CA" altLang="en-US" dirty="0"/>
              <a:t>Exercice de priorisation</a:t>
            </a:r>
          </a:p>
          <a:p>
            <a:pPr lvl="1">
              <a:spcBef>
                <a:spcPts val="600"/>
              </a:spcBef>
              <a:spcAft>
                <a:spcPts val="600"/>
              </a:spcAft>
              <a:defRPr/>
            </a:pPr>
            <a:r>
              <a:rPr lang="en-CA" altLang="en-US" dirty="0"/>
              <a:t>Sessions d'introduction pour les personnes qui se sont déclarées prêtes à évaluer les risques - 28 juin et 3 juillet</a:t>
            </a:r>
          </a:p>
          <a:p>
            <a:pPr lvl="1">
              <a:spcBef>
                <a:spcPts val="600"/>
              </a:spcBef>
              <a:spcAft>
                <a:spcPts val="600"/>
              </a:spcAft>
              <a:defRPr/>
            </a:pPr>
            <a:r>
              <a:rPr lang="en-CA" altLang="en-US" dirty="0"/>
              <a:t>18 dangers évalués</a:t>
            </a:r>
          </a:p>
          <a:p>
            <a:pPr marL="457200" lvl="1" indent="0">
              <a:spcBef>
                <a:spcPts val="600"/>
              </a:spcBef>
              <a:spcAft>
                <a:spcPts val="600"/>
              </a:spcAft>
              <a:buFont typeface="Arial" panose="020B0604020202020204" pitchFamily="34" charset="0"/>
              <a:buNone/>
              <a:defRPr/>
            </a:pPr>
            <a:endParaRPr lang="en-CA" altLang="en-US" dirty="0"/>
          </a:p>
          <a:p>
            <a:pPr>
              <a:spcBef>
                <a:spcPts val="600"/>
              </a:spcBef>
              <a:spcAft>
                <a:spcPts val="600"/>
              </a:spcAft>
              <a:defRPr/>
            </a:pPr>
            <a:r>
              <a:rPr lang="en-CA" altLang="en-US" dirty="0"/>
              <a:t>Une évaluation rapide des risques est en cours pour l'IAHP chez les bovins laitiers.</a:t>
            </a:r>
          </a:p>
          <a:p>
            <a:pPr lvl="1">
              <a:spcBef>
                <a:spcPts val="600"/>
              </a:spcBef>
              <a:spcAft>
                <a:spcPts val="600"/>
              </a:spcAft>
              <a:defRPr/>
            </a:pPr>
            <a:r>
              <a:rPr lang="en-CA" altLang="en-US" dirty="0"/>
              <a:t>Le rapport est en cours de rédaction et sera distribué au groupe de travail sous peu.</a:t>
            </a:r>
          </a:p>
        </p:txBody>
      </p:sp>
      <p:sp>
        <p:nvSpPr>
          <p:cNvPr id="22532" name="Slide Number Placeholder 3">
            <a:extLst>
              <a:ext uri="{FF2B5EF4-FFF2-40B4-BE49-F238E27FC236}">
                <a16:creationId xmlns:a16="http://schemas.microsoft.com/office/drawing/2014/main" id="{75516D18-D2F2-D9E1-88A6-E5E3A7D7F3C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8D8D267-E8C1-43BC-B82D-A575EC0A48F7}" type="slidenum">
              <a:rPr lang="en-US" altLang="en-US" sz="1200" smtClean="0">
                <a:solidFill>
                  <a:srgbClr val="898989"/>
                </a:solidFill>
              </a:rPr>
              <a:t>3</a:t>
            </a:fld>
            <a:endParaRPr lang="en-US" altLang="en-US" sz="1200">
              <a:solidFill>
                <a:srgbClr val="898989"/>
              </a:solidFill>
            </a:endParaRPr>
          </a:p>
        </p:txBody>
      </p:sp>
      <p:sp>
        <p:nvSpPr>
          <p:cNvPr id="22533" name="Rectangle 6">
            <a:extLst>
              <a:ext uri="{FF2B5EF4-FFF2-40B4-BE49-F238E27FC236}">
                <a16:creationId xmlns:a16="http://schemas.microsoft.com/office/drawing/2014/main" id="{74A76B3C-3CA9-689C-4510-81B320687CFC}"/>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534" name="Rectangle 7">
            <a:extLst>
              <a:ext uri="{FF2B5EF4-FFF2-40B4-BE49-F238E27FC236}">
                <a16:creationId xmlns:a16="http://schemas.microsoft.com/office/drawing/2014/main" id="{CF48EC69-D257-19D6-D6FC-38D654DD4598}"/>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535" name="Rectangle 8">
            <a:extLst>
              <a:ext uri="{FF2B5EF4-FFF2-40B4-BE49-F238E27FC236}">
                <a16:creationId xmlns:a16="http://schemas.microsoft.com/office/drawing/2014/main" id="{70486008-3217-7AD2-6D61-2551456D1E73}"/>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99E7-F891-FEA7-3BE9-E4B483974141}"/>
              </a:ext>
            </a:extLst>
          </p:cNvPr>
          <p:cNvSpPr>
            <a:spLocks noGrp="1"/>
          </p:cNvSpPr>
          <p:nvPr>
            <p:ph type="title"/>
          </p:nvPr>
        </p:nvSpPr>
        <p:spPr>
          <a:xfrm>
            <a:off x="154974" y="367862"/>
            <a:ext cx="4294187" cy="1876425"/>
          </a:xfrm>
        </p:spPr>
        <p:txBody>
          <a:bodyPr/>
          <a:lstStyle/>
          <a:p>
            <a:pPr>
              <a:defRPr/>
            </a:pPr>
            <a:r>
              <a:rPr lang="en-CA" dirty="0"/>
              <a:t>Mise à jour sur l'IAHP chez les bovins laitiers américains</a:t>
            </a:r>
          </a:p>
        </p:txBody>
      </p:sp>
      <p:sp>
        <p:nvSpPr>
          <p:cNvPr id="24579" name="Slide Number Placeholder 3">
            <a:extLst>
              <a:ext uri="{FF2B5EF4-FFF2-40B4-BE49-F238E27FC236}">
                <a16:creationId xmlns:a16="http://schemas.microsoft.com/office/drawing/2014/main" id="{CDD08179-3B55-80DE-E2A2-33F2F1BA870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91B69B6-E174-4FA9-B7E4-1FF3046D79E6}" type="slidenum">
              <a:rPr lang="en-US" altLang="en-US" sz="1200" smtClean="0">
                <a:solidFill>
                  <a:srgbClr val="898989"/>
                </a:solidFill>
              </a:rPr>
              <a:t>4</a:t>
            </a:fld>
            <a:endParaRPr lang="en-US" altLang="en-US" sz="1200">
              <a:solidFill>
                <a:srgbClr val="898989"/>
              </a:solidFill>
            </a:endParaRPr>
          </a:p>
        </p:txBody>
      </p:sp>
      <p:pic>
        <p:nvPicPr>
          <p:cNvPr id="24580" name="Picture 3">
            <a:extLst>
              <a:ext uri="{FF2B5EF4-FFF2-40B4-BE49-F238E27FC236}">
                <a16:creationId xmlns:a16="http://schemas.microsoft.com/office/drawing/2014/main" id="{3FCADDAC-C160-7B2E-13DA-995742443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0"/>
            <a:ext cx="7459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5B6B-A4BE-957E-D675-98F1213FAB6A}"/>
              </a:ext>
            </a:extLst>
          </p:cNvPr>
          <p:cNvSpPr>
            <a:spLocks noGrp="1"/>
          </p:cNvSpPr>
          <p:nvPr>
            <p:ph type="title"/>
          </p:nvPr>
        </p:nvSpPr>
        <p:spPr>
          <a:xfrm>
            <a:off x="170656" y="552998"/>
            <a:ext cx="3811588" cy="1325563"/>
          </a:xfrm>
        </p:spPr>
        <p:txBody>
          <a:bodyPr/>
          <a:lstStyle/>
          <a:p>
            <a:pPr>
              <a:defRPr/>
            </a:pPr>
            <a:r>
              <a:rPr lang="en-CA" dirty="0"/>
              <a:t>Mise à jour sur l'IAHP chez les bovins laitiers américains</a:t>
            </a:r>
          </a:p>
        </p:txBody>
      </p:sp>
      <p:sp>
        <p:nvSpPr>
          <p:cNvPr id="25603" name="Text Placeholder 6">
            <a:extLst>
              <a:ext uri="{FF2B5EF4-FFF2-40B4-BE49-F238E27FC236}">
                <a16:creationId xmlns:a16="http://schemas.microsoft.com/office/drawing/2014/main" id="{C9676BE3-DC8B-D50C-6CD2-5E8A09B6E4AA}"/>
              </a:ext>
            </a:extLst>
          </p:cNvPr>
          <p:cNvSpPr>
            <a:spLocks noGrp="1"/>
          </p:cNvSpPr>
          <p:nvPr>
            <p:ph type="body" sz="quarter" idx="13"/>
          </p:nvPr>
        </p:nvSpPr>
        <p:spPr>
          <a:xfrm>
            <a:off x="0" y="2431558"/>
            <a:ext cx="4327525" cy="2289175"/>
          </a:xfrm>
        </p:spPr>
        <p:txBody>
          <a:bodyPr/>
          <a:lstStyle/>
          <a:p>
            <a:r>
              <a:rPr lang="en-CA" altLang="en-US" sz="2400" dirty="0"/>
              <a:t>~50% des </a:t>
            </a:r>
            <a:r>
              <a:rPr lang="en-CA" altLang="en-US" sz="2400" dirty="0" err="1"/>
              <a:t>cas</a:t>
            </a:r>
            <a:r>
              <a:rPr lang="en-CA" altLang="en-US" sz="2400" dirty="0"/>
              <a:t> au </a:t>
            </a:r>
            <a:r>
              <a:rPr lang="en-CA" altLang="en-US" sz="2400" dirty="0" err="1"/>
              <a:t>cours</a:t>
            </a:r>
            <a:r>
              <a:rPr lang="en-CA" altLang="en-US" sz="2400" dirty="0"/>
              <a:t> des 30 </a:t>
            </a:r>
            <a:r>
              <a:rPr lang="en-CA" altLang="en-US" sz="2400" dirty="0" err="1"/>
              <a:t>derniers</a:t>
            </a:r>
            <a:r>
              <a:rPr lang="en-CA" altLang="en-US" sz="2400" dirty="0"/>
              <a:t> </a:t>
            </a:r>
            <a:r>
              <a:rPr lang="en-CA" altLang="en-US" sz="2400" dirty="0" err="1"/>
              <a:t>jours</a:t>
            </a:r>
            <a:endParaRPr lang="en-CA" altLang="en-US" sz="2400" dirty="0"/>
          </a:p>
        </p:txBody>
      </p:sp>
      <p:sp>
        <p:nvSpPr>
          <p:cNvPr id="25604" name="Slide Number Placeholder 3">
            <a:extLst>
              <a:ext uri="{FF2B5EF4-FFF2-40B4-BE49-F238E27FC236}">
                <a16:creationId xmlns:a16="http://schemas.microsoft.com/office/drawing/2014/main" id="{8325BA41-F943-88F4-4AF9-2DE3AD09A7C2}"/>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5BB6804-9AC5-4C11-A9EC-0215944A812B}" type="slidenum">
              <a:rPr lang="en-US" altLang="en-US" sz="1200" smtClean="0">
                <a:solidFill>
                  <a:srgbClr val="898989"/>
                </a:solidFill>
              </a:rPr>
              <a:t>5</a:t>
            </a:fld>
            <a:endParaRPr lang="en-US" altLang="en-US" sz="1200">
              <a:solidFill>
                <a:srgbClr val="898989"/>
              </a:solidFill>
            </a:endParaRPr>
          </a:p>
        </p:txBody>
      </p:sp>
      <p:pic>
        <p:nvPicPr>
          <p:cNvPr id="25605" name="Picture 3">
            <a:extLst>
              <a:ext uri="{FF2B5EF4-FFF2-40B4-BE49-F238E27FC236}">
                <a16:creationId xmlns:a16="http://schemas.microsoft.com/office/drawing/2014/main" id="{1EAAB7A0-A1C4-78C8-EE9F-9939207CA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0"/>
            <a:ext cx="7483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3BB4-D68A-5561-967D-C96AF934B1D6}"/>
              </a:ext>
            </a:extLst>
          </p:cNvPr>
          <p:cNvSpPr>
            <a:spLocks noGrp="1"/>
          </p:cNvSpPr>
          <p:nvPr>
            <p:ph type="title"/>
          </p:nvPr>
        </p:nvSpPr>
        <p:spPr>
          <a:xfrm>
            <a:off x="838200" y="365125"/>
            <a:ext cx="10515600" cy="706438"/>
          </a:xfrm>
        </p:spPr>
        <p:txBody>
          <a:bodyPr/>
          <a:lstStyle/>
          <a:p>
            <a:pPr>
              <a:defRPr/>
            </a:pPr>
            <a:r>
              <a:rPr lang="en-CA" dirty="0"/>
              <a:t>Adhésion minimale au programme sur le statut du troupeau</a:t>
            </a:r>
          </a:p>
        </p:txBody>
      </p:sp>
      <p:sp>
        <p:nvSpPr>
          <p:cNvPr id="27651" name="Text Placeholder 2">
            <a:extLst>
              <a:ext uri="{FF2B5EF4-FFF2-40B4-BE49-F238E27FC236}">
                <a16:creationId xmlns:a16="http://schemas.microsoft.com/office/drawing/2014/main" id="{1FA572D5-A8F3-2915-AC18-FB800B72E69C}"/>
              </a:ext>
            </a:extLst>
          </p:cNvPr>
          <p:cNvSpPr>
            <a:spLocks noGrp="1"/>
          </p:cNvSpPr>
          <p:nvPr>
            <p:ph type="body" sz="quarter" idx="13"/>
          </p:nvPr>
        </p:nvSpPr>
        <p:spPr/>
        <p:txBody>
          <a:bodyPr/>
          <a:lstStyle/>
          <a:p>
            <a:endParaRPr lang="en-CA" altLang="en-US"/>
          </a:p>
        </p:txBody>
      </p:sp>
      <p:sp>
        <p:nvSpPr>
          <p:cNvPr id="27652" name="Slide Number Placeholder 3">
            <a:extLst>
              <a:ext uri="{FF2B5EF4-FFF2-40B4-BE49-F238E27FC236}">
                <a16:creationId xmlns:a16="http://schemas.microsoft.com/office/drawing/2014/main" id="{54717D3D-A647-3280-AD10-81C4F3007839}"/>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DEFB19A-3F4B-49C3-8425-AA14C3EED255}" type="slidenum">
              <a:rPr lang="en-US" altLang="en-US" sz="1200" smtClean="0">
                <a:solidFill>
                  <a:srgbClr val="898989"/>
                </a:solidFill>
              </a:rPr>
              <a:t>6</a:t>
            </a:fld>
            <a:endParaRPr lang="en-US" altLang="en-US" sz="1200">
              <a:solidFill>
                <a:srgbClr val="898989"/>
              </a:solidFill>
            </a:endParaRPr>
          </a:p>
        </p:txBody>
      </p:sp>
      <p:pic>
        <p:nvPicPr>
          <p:cNvPr id="6" name="Picture 5">
            <a:extLst>
              <a:ext uri="{FF2B5EF4-FFF2-40B4-BE49-F238E27FC236}">
                <a16:creationId xmlns:a16="http://schemas.microsoft.com/office/drawing/2014/main" id="{647200E8-9CE9-CEA1-98BA-95E207C79D75}"/>
              </a:ext>
            </a:extLst>
          </p:cNvPr>
          <p:cNvPicPr>
            <a:picLocks noChangeAspect="1"/>
          </p:cNvPicPr>
          <p:nvPr/>
        </p:nvPicPr>
        <p:blipFill>
          <a:blip r:embed="rId3"/>
          <a:stretch>
            <a:fillRect/>
          </a:stretch>
        </p:blipFill>
        <p:spPr>
          <a:xfrm>
            <a:off x="876300" y="1212850"/>
            <a:ext cx="10477500" cy="54197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25D1-DAF6-8E6F-E75F-1D301858FC74}"/>
              </a:ext>
            </a:extLst>
          </p:cNvPr>
          <p:cNvSpPr>
            <a:spLocks noGrp="1"/>
          </p:cNvSpPr>
          <p:nvPr>
            <p:ph type="title"/>
          </p:nvPr>
        </p:nvSpPr>
        <p:spPr>
          <a:xfrm>
            <a:off x="6300788" y="1622425"/>
            <a:ext cx="5891212" cy="4408488"/>
          </a:xfrm>
        </p:spPr>
        <p:txBody>
          <a:bodyPr/>
          <a:lstStyle/>
          <a:p>
            <a:pPr marL="457200" indent="-457200">
              <a:buFont typeface="Arial" panose="020B0604020202020204" pitchFamily="34" charset="0"/>
              <a:buChar char="•"/>
              <a:defRPr/>
            </a:pPr>
            <a:r>
              <a:rPr lang="en-CA" sz="3200" b="0" dirty="0"/>
              <a:t>Le Colorado présente tous les cas, y compris ceux qui ont été libérés de la quarantaine.</a:t>
            </a:r>
            <a:br>
              <a:rPr lang="en-CA" sz="3200" b="0" dirty="0"/>
            </a:br>
            <a:br>
              <a:rPr lang="en-CA" sz="3200" b="0" dirty="0"/>
            </a:br>
            <a:r>
              <a:rPr lang="en-CA" sz="3200" b="0" dirty="0"/>
              <a:t>Les bovins en lactation ne peuvent être déplacés dans les 30 jours suivant un test positif dans une exploitation.</a:t>
            </a:r>
            <a:br>
              <a:rPr lang="en-CA" sz="3200" b="0" dirty="0"/>
            </a:br>
            <a:br>
              <a:rPr lang="en-CA" sz="3200" b="0" dirty="0"/>
            </a:br>
            <a:r>
              <a:rPr lang="en-CA" sz="3200" b="0" dirty="0"/>
              <a:t>Après ces 30 jours, les animaux doivent être testés avant d'être déplacés.</a:t>
            </a:r>
          </a:p>
        </p:txBody>
      </p:sp>
      <p:sp>
        <p:nvSpPr>
          <p:cNvPr id="29699" name="Text Placeholder 2">
            <a:extLst>
              <a:ext uri="{FF2B5EF4-FFF2-40B4-BE49-F238E27FC236}">
                <a16:creationId xmlns:a16="http://schemas.microsoft.com/office/drawing/2014/main" id="{479DF27F-B6FA-968F-C10D-5BF74B6A0037}"/>
              </a:ext>
            </a:extLst>
          </p:cNvPr>
          <p:cNvSpPr>
            <a:spLocks noGrp="1"/>
          </p:cNvSpPr>
          <p:nvPr>
            <p:ph type="body" sz="quarter" idx="13"/>
          </p:nvPr>
        </p:nvSpPr>
        <p:spPr>
          <a:xfrm>
            <a:off x="615950" y="0"/>
            <a:ext cx="10515600" cy="863600"/>
          </a:xfrm>
        </p:spPr>
        <p:txBody>
          <a:bodyPr/>
          <a:lstStyle/>
          <a:p>
            <a:r>
              <a:rPr lang="en-US" altLang="en-US">
                <a:hlinkClick r:id="rId3"/>
              </a:rPr>
              <a:t>L'IAHP chez les bovins laitiers | Department of Agriculture (colorado.gov)</a:t>
            </a:r>
            <a:endParaRPr lang="en-CA" altLang="en-US"/>
          </a:p>
        </p:txBody>
      </p:sp>
      <p:sp>
        <p:nvSpPr>
          <p:cNvPr id="29700" name="Slide Number Placeholder 3">
            <a:extLst>
              <a:ext uri="{FF2B5EF4-FFF2-40B4-BE49-F238E27FC236}">
                <a16:creationId xmlns:a16="http://schemas.microsoft.com/office/drawing/2014/main" id="{D7FFDBAD-C7A3-0EAC-7C9F-FD0970C1679A}"/>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3A534AA-6878-4E08-A2EC-DA1200372EC0}" type="slidenum">
              <a:rPr lang="en-US" altLang="en-US" sz="1200" smtClean="0">
                <a:solidFill>
                  <a:srgbClr val="898989"/>
                </a:solidFill>
              </a:rPr>
              <a:t>7</a:t>
            </a:fld>
            <a:endParaRPr lang="en-US" altLang="en-US" sz="1200">
              <a:solidFill>
                <a:srgbClr val="898989"/>
              </a:solidFill>
            </a:endParaRPr>
          </a:p>
        </p:txBody>
      </p:sp>
      <p:pic>
        <p:nvPicPr>
          <p:cNvPr id="29701" name="Picture 3">
            <a:extLst>
              <a:ext uri="{FF2B5EF4-FFF2-40B4-BE49-F238E27FC236}">
                <a16:creationId xmlns:a16="http://schemas.microsoft.com/office/drawing/2014/main" id="{AC7B0038-D690-5003-E605-6FC0453AB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06425"/>
            <a:ext cx="5408613"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4AF1-28BE-FC30-EFBE-761CF9792AD2}"/>
              </a:ext>
            </a:extLst>
          </p:cNvPr>
          <p:cNvSpPr>
            <a:spLocks noGrp="1"/>
          </p:cNvSpPr>
          <p:nvPr>
            <p:ph type="title"/>
          </p:nvPr>
        </p:nvSpPr>
        <p:spPr/>
        <p:txBody>
          <a:bodyPr/>
          <a:lstStyle/>
          <a:p>
            <a:pPr>
              <a:defRPr/>
            </a:pPr>
            <a:r>
              <a:rPr lang="en-US" sz="3200" dirty="0">
                <a:hlinkClick r:id="rId3"/>
              </a:rPr>
              <a:t>Réponse à l'influenza aviaire hautement pathogène | Minnesota Board of Animal Health (state.mn.us)</a:t>
            </a:r>
            <a:endParaRPr lang="en-CA" sz="3200" dirty="0"/>
          </a:p>
        </p:txBody>
      </p:sp>
      <p:sp>
        <p:nvSpPr>
          <p:cNvPr id="31747" name="Text Placeholder 2">
            <a:extLst>
              <a:ext uri="{FF2B5EF4-FFF2-40B4-BE49-F238E27FC236}">
                <a16:creationId xmlns:a16="http://schemas.microsoft.com/office/drawing/2014/main" id="{2415F2E0-0A5E-AE80-8D37-74513A93E132}"/>
              </a:ext>
            </a:extLst>
          </p:cNvPr>
          <p:cNvSpPr>
            <a:spLocks noGrp="1"/>
          </p:cNvSpPr>
          <p:nvPr>
            <p:ph type="body" sz="quarter" idx="13"/>
          </p:nvPr>
        </p:nvSpPr>
        <p:spPr/>
        <p:txBody>
          <a:bodyPr/>
          <a:lstStyle/>
          <a:p>
            <a:endParaRPr lang="en-CA" altLang="en-US"/>
          </a:p>
        </p:txBody>
      </p:sp>
      <p:sp>
        <p:nvSpPr>
          <p:cNvPr id="31748" name="Slide Number Placeholder 3">
            <a:extLst>
              <a:ext uri="{FF2B5EF4-FFF2-40B4-BE49-F238E27FC236}">
                <a16:creationId xmlns:a16="http://schemas.microsoft.com/office/drawing/2014/main" id="{A513DD76-E477-6481-E015-A5C7BA2C1C0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D6B2D0B-50B2-44F7-B0E7-23186A4CC0E9}" type="slidenum">
              <a:rPr lang="en-US" altLang="en-US" sz="1200" smtClean="0">
                <a:solidFill>
                  <a:srgbClr val="898989"/>
                </a:solidFill>
              </a:rPr>
              <a:t>8</a:t>
            </a:fld>
            <a:endParaRPr lang="en-US" altLang="en-US" sz="1200">
              <a:solidFill>
                <a:srgbClr val="898989"/>
              </a:solidFill>
            </a:endParaRPr>
          </a:p>
        </p:txBody>
      </p:sp>
      <p:pic>
        <p:nvPicPr>
          <p:cNvPr id="31749" name="Picture 3">
            <a:extLst>
              <a:ext uri="{FF2B5EF4-FFF2-40B4-BE49-F238E27FC236}">
                <a16:creationId xmlns:a16="http://schemas.microsoft.com/office/drawing/2014/main" id="{F57BCD73-6DC3-201D-2972-36BB2D19A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74850"/>
            <a:ext cx="11430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8ACF-C347-ECB4-C5AD-D166E86487F6}"/>
              </a:ext>
            </a:extLst>
          </p:cNvPr>
          <p:cNvSpPr>
            <a:spLocks noGrp="1"/>
          </p:cNvSpPr>
          <p:nvPr>
            <p:ph type="title"/>
          </p:nvPr>
        </p:nvSpPr>
        <p:spPr/>
        <p:txBody>
          <a:bodyPr/>
          <a:lstStyle/>
          <a:p>
            <a:pPr>
              <a:defRPr/>
            </a:pPr>
            <a:r>
              <a:rPr lang="en-CA" dirty="0"/>
              <a:t>Enquête épidémiologique de l'USDA</a:t>
            </a:r>
          </a:p>
        </p:txBody>
      </p:sp>
      <p:sp>
        <p:nvSpPr>
          <p:cNvPr id="33795" name="Text Placeholder 2">
            <a:extLst>
              <a:ext uri="{FF2B5EF4-FFF2-40B4-BE49-F238E27FC236}">
                <a16:creationId xmlns:a16="http://schemas.microsoft.com/office/drawing/2014/main" id="{1C0323BA-518B-FB58-0CE6-03A99D8C4130}"/>
              </a:ext>
            </a:extLst>
          </p:cNvPr>
          <p:cNvSpPr>
            <a:spLocks noGrp="1"/>
          </p:cNvSpPr>
          <p:nvPr>
            <p:ph type="body" sz="quarter" idx="13"/>
          </p:nvPr>
        </p:nvSpPr>
        <p:spPr>
          <a:xfrm>
            <a:off x="838200" y="2057400"/>
            <a:ext cx="4772025" cy="4014788"/>
          </a:xfrm>
        </p:spPr>
        <p:txBody>
          <a:bodyPr/>
          <a:lstStyle/>
          <a:p>
            <a:r>
              <a:rPr lang="en-CA" altLang="en-US">
                <a:hlinkClick r:id="rId3"/>
              </a:rPr>
              <a:t>Bref résumé</a:t>
            </a:r>
            <a:endParaRPr lang="en-CA" altLang="en-US"/>
          </a:p>
          <a:p>
            <a:r>
              <a:rPr lang="en-CA" altLang="en-US">
                <a:hlinkClick r:id="rId4"/>
              </a:rPr>
              <a:t>Rapport d'épidémiologie</a:t>
            </a:r>
            <a:endParaRPr lang="en-CA" altLang="en-US"/>
          </a:p>
        </p:txBody>
      </p:sp>
      <p:sp>
        <p:nvSpPr>
          <p:cNvPr id="33796" name="Slide Number Placeholder 3">
            <a:extLst>
              <a:ext uri="{FF2B5EF4-FFF2-40B4-BE49-F238E27FC236}">
                <a16:creationId xmlns:a16="http://schemas.microsoft.com/office/drawing/2014/main" id="{1E4DF8EF-D567-B8B8-411D-4885389E125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9306A8A-DFA9-4B57-8455-BB69E2321AD8}" type="slidenum">
              <a:rPr lang="en-US" altLang="en-US" sz="1200" smtClean="0">
                <a:solidFill>
                  <a:srgbClr val="898989"/>
                </a:solidFill>
              </a:rPr>
              <a:t>9</a:t>
            </a:fld>
            <a:endParaRPr lang="en-US" altLang="en-US" sz="1200">
              <a:solidFill>
                <a:srgbClr val="898989"/>
              </a:solidFill>
            </a:endParaRPr>
          </a:p>
        </p:txBody>
      </p:sp>
      <p:pic>
        <p:nvPicPr>
          <p:cNvPr id="33797" name="Picture 6">
            <a:extLst>
              <a:ext uri="{FF2B5EF4-FFF2-40B4-BE49-F238E27FC236}">
                <a16:creationId xmlns:a16="http://schemas.microsoft.com/office/drawing/2014/main" id="{AD2F62C7-CA61-E98E-352A-FA38AA2B9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0225" y="1690688"/>
            <a:ext cx="6272213"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048CB06-F3ED-6890-4B0D-AC35A71D624D}"/>
              </a:ext>
            </a:extLst>
          </p:cNvPr>
          <p:cNvPicPr>
            <a:picLocks noChangeAspect="1"/>
          </p:cNvPicPr>
          <p:nvPr/>
        </p:nvPicPr>
        <p:blipFill>
          <a:blip r:embed="rId6"/>
          <a:stretch>
            <a:fillRect/>
          </a:stretch>
        </p:blipFill>
        <p:spPr>
          <a:xfrm>
            <a:off x="0" y="3278188"/>
            <a:ext cx="2781300" cy="35798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Z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FF1D1-CAF9-438D-A249-472DC68339D1}">
  <ds:schemaRefs>
    <ds:schemaRef ds:uri="http://schemas.microsoft.com/sharepoint/v3/contenttype/forms"/>
  </ds:schemaRefs>
</ds:datastoreItem>
</file>

<file path=customXml/itemProps2.xml><?xml version="1.0" encoding="utf-8"?>
<ds:datastoreItem xmlns:ds="http://schemas.openxmlformats.org/officeDocument/2006/customXml" ds:itemID="{89737B1B-647E-429D-964C-D17B296B9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19026</TotalTime>
  <Words>2063</Words>
  <Application>Microsoft Office PowerPoint</Application>
  <PresentationFormat>Widescreen</PresentationFormat>
  <Paragraphs>180</Paragraphs>
  <Slides>23</Slides>
  <Notes>17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Helvetica Neue</vt:lpstr>
      <vt:lpstr>knowledge-regular</vt:lpstr>
      <vt:lpstr>Noto Sans</vt:lpstr>
      <vt:lpstr>Nunito</vt:lpstr>
      <vt:lpstr>Symbol</vt:lpstr>
      <vt:lpstr>Office Theme</vt:lpstr>
      <vt:lpstr>CEZD</vt:lpstr>
      <vt:lpstr>Communauté des maladies émergentes et zoonotiques Réunion mensuelle de la Communauté</vt:lpstr>
      <vt:lpstr>Ordre du jour</vt:lpstr>
      <vt:lpstr>Mises à jour</vt:lpstr>
      <vt:lpstr>Mise à jour sur l'IAHP chez les bovins laitiers américains</vt:lpstr>
      <vt:lpstr>Mise à jour sur l'IAHP chez les bovins laitiers américains</vt:lpstr>
      <vt:lpstr>Adhésion minimale au programme sur le statut du troupeau</vt:lpstr>
      <vt:lpstr>Le Colorado présente tous les cas, y compris ceux qui ont été libérés de la quarantaine.  Les bovins en lactation ne peuvent être déplacés dans les 30 jours suivant un test positif dans une exploitation.  Après ces 30 jours, les animaux doivent être testés avant d'être déplacés.</vt:lpstr>
      <vt:lpstr>Réponse à l'influenza aviaire hautement pathogène | Minnesota Board of Animal Health (state.mn.us)</vt:lpstr>
      <vt:lpstr>Enquête épidémiologique de l'USDA</vt:lpstr>
      <vt:lpstr>PowerPoint Presentation</vt:lpstr>
      <vt:lpstr>Influenza aviaire hautement pathogène (IAHP) chez les bovins : Guide à l'intention des vétérinaires privés - inspection.canada.ca</vt:lpstr>
      <vt:lpstr>Grippe aviaire : Aucune preuve d'infection par le virus H5N1 chez les vaches laitières en dehors des États-Unis | Friedrich-Loeffler-Institut (fli.de)</vt:lpstr>
      <vt:lpstr>Les CDC annoncent les résultats de l'étude sur le furet A(H5N1) | Grippe aviaire | CDC</vt:lpstr>
      <vt:lpstr>La Finlande commence à vacciner les humains contre la grippe aviaire, une première mondiale | Reuters</vt:lpstr>
      <vt:lpstr>PowerPoint Presentation</vt:lpstr>
      <vt:lpstr>Recherche sur les maladies Ping</vt:lpstr>
      <vt:lpstr>“New World Screwworm” en Amérique du Nord et en Amérique centrale</vt:lpstr>
      <vt:lpstr>Mouvement vers le nord en Amérique centrale</vt:lpstr>
      <vt:lpstr>Nicaragua</vt:lpstr>
      <vt:lpstr>PowerPoint Presentation</vt:lpstr>
      <vt:lpstr>Les cas d'ascaris ont doublé en un mois en raison d'une souche de mouche plus agressive | La Nación (nacion.com)</vt:lpstr>
      <vt:lpstr>Les cas d'ascaris ont doublé en un mois en raison d'une souche de mouche plus agressive | La Nación (nacion.com)</vt:lpstr>
      <vt:lpstr>États-Unis et Mexique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Ellis</dc:creator>
  <cp:keywords>, docId:2E630F9FD6E00BD0B721ADE207F0F20E</cp:keywords>
  <cp:lastModifiedBy>Murray Gillies</cp:lastModifiedBy>
  <cp:revision>603</cp:revision>
  <dcterms:created xsi:type="dcterms:W3CDTF">2016-10-26T18:45:40Z</dcterms:created>
  <dcterms:modified xsi:type="dcterms:W3CDTF">2024-07-18T17:59:33Z</dcterms:modified>
</cp:coreProperties>
</file>